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6"/>
  </p:notesMasterIdLst>
  <p:sldIdLst>
    <p:sldId id="256" r:id="rId2"/>
    <p:sldId id="305" r:id="rId3"/>
    <p:sldId id="306" r:id="rId4"/>
    <p:sldId id="346" r:id="rId5"/>
    <p:sldId id="285" r:id="rId6"/>
    <p:sldId id="257" r:id="rId7"/>
    <p:sldId id="302" r:id="rId8"/>
    <p:sldId id="307" r:id="rId9"/>
    <p:sldId id="273" r:id="rId10"/>
    <p:sldId id="284" r:id="rId11"/>
    <p:sldId id="274" r:id="rId12"/>
    <p:sldId id="258" r:id="rId13"/>
    <p:sldId id="275" r:id="rId14"/>
    <p:sldId id="315" r:id="rId15"/>
    <p:sldId id="313" r:id="rId16"/>
    <p:sldId id="316" r:id="rId17"/>
    <p:sldId id="336" r:id="rId18"/>
    <p:sldId id="333" r:id="rId19"/>
    <p:sldId id="332" r:id="rId20"/>
    <p:sldId id="309" r:id="rId21"/>
    <p:sldId id="318" r:id="rId22"/>
    <p:sldId id="323" r:id="rId23"/>
    <p:sldId id="320" r:id="rId24"/>
    <p:sldId id="322" r:id="rId25"/>
    <p:sldId id="321" r:id="rId26"/>
    <p:sldId id="330" r:id="rId27"/>
    <p:sldId id="331" r:id="rId28"/>
    <p:sldId id="345" r:id="rId29"/>
    <p:sldId id="327" r:id="rId30"/>
    <p:sldId id="328" r:id="rId31"/>
    <p:sldId id="259" r:id="rId32"/>
    <p:sldId id="303" r:id="rId33"/>
    <p:sldId id="304" r:id="rId34"/>
    <p:sldId id="337" r:id="rId35"/>
    <p:sldId id="347" r:id="rId36"/>
    <p:sldId id="348" r:id="rId37"/>
    <p:sldId id="334" r:id="rId38"/>
    <p:sldId id="344" r:id="rId39"/>
    <p:sldId id="317" r:id="rId40"/>
    <p:sldId id="338" r:id="rId41"/>
    <p:sldId id="286" r:id="rId42"/>
    <p:sldId id="287" r:id="rId43"/>
    <p:sldId id="288" r:id="rId44"/>
    <p:sldId id="290" r:id="rId45"/>
    <p:sldId id="289" r:id="rId46"/>
    <p:sldId id="312" r:id="rId47"/>
    <p:sldId id="293" r:id="rId48"/>
    <p:sldId id="294" r:id="rId49"/>
    <p:sldId id="295" r:id="rId50"/>
    <p:sldId id="335" r:id="rId51"/>
    <p:sldId id="296" r:id="rId52"/>
    <p:sldId id="339" r:id="rId53"/>
    <p:sldId id="329" r:id="rId54"/>
    <p:sldId id="297" r:id="rId55"/>
    <p:sldId id="291" r:id="rId56"/>
    <p:sldId id="298" r:id="rId57"/>
    <p:sldId id="299" r:id="rId58"/>
    <p:sldId id="314" r:id="rId59"/>
    <p:sldId id="300" r:id="rId60"/>
    <p:sldId id="301" r:id="rId61"/>
    <p:sldId id="343" r:id="rId62"/>
    <p:sldId id="292" r:id="rId63"/>
    <p:sldId id="342" r:id="rId64"/>
    <p:sldId id="341" r:id="rId6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B4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38" autoAdjust="0"/>
  </p:normalViewPr>
  <p:slideViewPr>
    <p:cSldViewPr>
      <p:cViewPr>
        <p:scale>
          <a:sx n="70" d="100"/>
          <a:sy n="70" d="100"/>
        </p:scale>
        <p:origin x="-1350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A47E8-7E2A-4A0F-A871-E2F905150EB7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C610C-0B52-4D82-9A6A-3110F6609C2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52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10C-0B52-4D82-9A6A-3110F6609C2F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0895F-5D78-45D0-A0B1-F63D7E42C76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96050" y="457200"/>
            <a:ext cx="196215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3405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47223-4BC8-417D-BCD0-76078E4B2D7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EF82B-A26E-46E6-A4A6-911488BC153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71DD85F-76B6-422A-A4AF-9B0E6E5DEE84}" type="datetimeFigureOut">
              <a:rPr lang="es-MX" smtClean="0"/>
              <a:pPr/>
              <a:t>09/04/2019</a:t>
            </a:fld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s-MX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4D6A3AF-E6DB-4B86-8CE8-F5C239F47B8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jpeg"/><Relationship Id="rId5" Type="http://schemas.openxmlformats.org/officeDocument/2006/relationships/image" Target="../media/image3.pn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jpe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jpeg"/><Relationship Id="rId5" Type="http://schemas.openxmlformats.org/officeDocument/2006/relationships/image" Target="../media/image3.png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2.jpeg"/><Relationship Id="rId5" Type="http://schemas.openxmlformats.org/officeDocument/2006/relationships/image" Target="../media/image3.png"/><Relationship Id="rId10" Type="http://schemas.openxmlformats.org/officeDocument/2006/relationships/image" Target="../media/image51.jpeg"/><Relationship Id="rId4" Type="http://schemas.openxmlformats.org/officeDocument/2006/relationships/image" Target="../media/image2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2.jpeg"/><Relationship Id="rId5" Type="http://schemas.openxmlformats.org/officeDocument/2006/relationships/image" Target="../media/image3.png"/><Relationship Id="rId10" Type="http://schemas.openxmlformats.org/officeDocument/2006/relationships/image" Target="../media/image71.jpeg"/><Relationship Id="rId4" Type="http://schemas.openxmlformats.org/officeDocument/2006/relationships/image" Target="../media/image2.png"/><Relationship Id="rId9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6.jpeg"/><Relationship Id="rId5" Type="http://schemas.openxmlformats.org/officeDocument/2006/relationships/image" Target="../media/image3.png"/><Relationship Id="rId10" Type="http://schemas.openxmlformats.org/officeDocument/2006/relationships/image" Target="../media/image125.jpeg"/><Relationship Id="rId4" Type="http://schemas.openxmlformats.org/officeDocument/2006/relationships/image" Target="../media/image2.png"/><Relationship Id="rId9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5.jpeg"/><Relationship Id="rId5" Type="http://schemas.openxmlformats.org/officeDocument/2006/relationships/image" Target="../media/image3.png"/><Relationship Id="rId10" Type="http://schemas.openxmlformats.org/officeDocument/2006/relationships/image" Target="../media/image134.jpeg"/><Relationship Id="rId4" Type="http://schemas.openxmlformats.org/officeDocument/2006/relationships/image" Target="../media/image2.png"/><Relationship Id="rId9" Type="http://schemas.openxmlformats.org/officeDocument/2006/relationships/image" Target="../media/image13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46.jpeg"/><Relationship Id="rId4" Type="http://schemas.openxmlformats.org/officeDocument/2006/relationships/image" Target="../media/image2.png"/><Relationship Id="rId9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0.jpeg"/><Relationship Id="rId4" Type="http://schemas.openxmlformats.org/officeDocument/2006/relationships/image" Target="../media/image2.png"/><Relationship Id="rId9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0" y="5301208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6000" b="1" cap="none" spc="-150" dirty="0" err="1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itchFamily="66" charset="0"/>
              </a:rPr>
              <a:t>Dip</a:t>
            </a:r>
            <a:r>
              <a:rPr lang="es-ES" sz="6000" b="1" spc="-150" dirty="0">
                <a:ln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itchFamily="66" charset="0"/>
              </a:rPr>
              <a:t>.</a:t>
            </a:r>
            <a:r>
              <a:rPr lang="es-ES" sz="6000" b="1" cap="none" spc="-150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itchFamily="66" charset="0"/>
              </a:rPr>
              <a:t> Perla </a:t>
            </a:r>
            <a:r>
              <a:rPr lang="es-ES" sz="6000" b="1" spc="-150" dirty="0">
                <a:ln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itchFamily="66" charset="0"/>
              </a:rPr>
              <a:t>Flores </a:t>
            </a:r>
            <a:r>
              <a:rPr lang="es-ES" sz="6000" b="1" spc="-150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itchFamily="66" charset="0"/>
              </a:rPr>
              <a:t>Leyva</a:t>
            </a:r>
            <a:endParaRPr lang="es-ES" sz="6000" b="1" spc="-150" dirty="0">
              <a:ln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unstler Script" pitchFamily="66" charset="0"/>
            </a:endParaRPr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Soho Gothic Pro Medium" pitchFamily="34" charset="0"/>
              </a:rPr>
              <a:t>V </a:t>
            </a:r>
            <a:r>
              <a:rPr lang="es-E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Soho Gothic Pro Medium" pitchFamily="34" charset="0"/>
              </a:rPr>
              <a:t>Distrito</a:t>
            </a:r>
            <a:endParaRPr lang="es-E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Soho Gothic Pro Medium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1074560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MX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Soho Gothic Pro Medium" pitchFamily="34" charset="0"/>
              </a:rPr>
              <a:t>1er. Informe de actividades </a:t>
            </a:r>
            <a:endParaRPr lang="es-MX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Soho Gothic Pro Medium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9512" y="1439198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/>
              <a:t>XV LEGISLATURA</a:t>
            </a:r>
            <a:endParaRPr lang="es-MX" sz="1000" b="1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7" cstate="print"/>
          <a:srcRect t="8434" r="3273"/>
          <a:stretch>
            <a:fillRect/>
          </a:stretch>
        </p:blipFill>
        <p:spPr bwMode="auto">
          <a:xfrm>
            <a:off x="2893077" y="1412776"/>
            <a:ext cx="3407115" cy="3983704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290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-4452" y="766445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95536" y="5243716"/>
            <a:ext cx="8352928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dirty="0" smtClean="0">
                <a:solidFill>
                  <a:srgbClr val="00B0F0"/>
                </a:solidFill>
                <a:latin typeface="SohoGothicW04-Regular" pitchFamily="34" charset="0"/>
              </a:rPr>
              <a:t>Se propuso incluir el termino </a:t>
            </a:r>
            <a:r>
              <a:rPr lang="es-ES" sz="3200" b="1" dirty="0" smtClean="0">
                <a:solidFill>
                  <a:srgbClr val="00B0F0"/>
                </a:solidFill>
                <a:latin typeface="SohoGothicW04-Regular" pitchFamily="34" charset="0"/>
              </a:rPr>
              <a:t>¨</a:t>
            </a:r>
            <a:r>
              <a:rPr lang="es-MX" sz="3200" b="1" dirty="0" smtClean="0">
                <a:solidFill>
                  <a:srgbClr val="00B0F0"/>
                </a:solidFill>
                <a:latin typeface="SohoGothicW04-Regular" pitchFamily="34" charset="0"/>
              </a:rPr>
              <a:t>MOVILIDAD¨ </a:t>
            </a:r>
            <a:r>
              <a:rPr lang="es-MX" sz="3200" dirty="0" smtClean="0">
                <a:solidFill>
                  <a:srgbClr val="00B0F0"/>
                </a:solidFill>
                <a:latin typeface="SohoGothicW04-Regular" pitchFamily="34" charset="0"/>
              </a:rPr>
              <a:t>a la denominación de la comisión permanente de comunicaciones y transportes.</a:t>
            </a:r>
            <a:endParaRPr lang="es-ES" sz="3200" dirty="0">
              <a:solidFill>
                <a:srgbClr val="00B0F0"/>
              </a:solidFill>
              <a:latin typeface="SohoGothicW04-Regular" pitchFamily="34" charset="0"/>
            </a:endParaRPr>
          </a:p>
        </p:txBody>
      </p:sp>
      <p:pic>
        <p:nvPicPr>
          <p:cNvPr id="13315" name="Picture 3" descr="C:\Users\HCONGRESOBCS\Desktop\DIP PERLA FLORES\PRESENTACIÓN\FOTOS\TRIBUNA\IMG_55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62" y="1699312"/>
            <a:ext cx="5296124" cy="3529888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94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755576" y="5099700"/>
            <a:ext cx="8064896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SohoGothicW04-Regular" pitchFamily="34" charset="0"/>
              </a:rPr>
              <a:t>Propusimos que la </a:t>
            </a:r>
          </a:p>
          <a:p>
            <a:pPr algn="ctr"/>
            <a:r>
              <a:rPr lang="es-ES" sz="3200" b="1" dirty="0" smtClean="0">
                <a:latin typeface="SohoGothicW04-Regular" pitchFamily="34" charset="0"/>
              </a:rPr>
              <a:t>LICENCIA DE CONDUCIR SEA </a:t>
            </a:r>
          </a:p>
          <a:p>
            <a:pPr algn="ctr"/>
            <a:r>
              <a:rPr lang="es-ES" sz="3600" b="1" dirty="0" smtClean="0">
                <a:latin typeface="SohoGothicW04-Regular" pitchFamily="34" charset="0"/>
              </a:rPr>
              <a:t>PERMANENTE</a:t>
            </a:r>
          </a:p>
        </p:txBody>
      </p:sp>
      <p:pic>
        <p:nvPicPr>
          <p:cNvPr id="14340" name="Picture 4" descr="C:\Users\HCONGRESOBCS\Desktop\DIP PERLA FLORES\PRESENTACIÓN\FOTOS\TRIBUNA\IMG_55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1" b="-52"/>
          <a:stretch/>
        </p:blipFill>
        <p:spPr bwMode="auto">
          <a:xfrm>
            <a:off x="2188561" y="1628800"/>
            <a:ext cx="4766878" cy="3399514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34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Punto de Acuerdo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97168" y="5243716"/>
            <a:ext cx="8378311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00B0F0"/>
                </a:solidFill>
                <a:latin typeface="SohoGothicW04-Regular" pitchFamily="34" charset="0"/>
              </a:rPr>
              <a:t>Excepción de pago en multas y </a:t>
            </a:r>
            <a:r>
              <a:rPr lang="es-ES" sz="3200" dirty="0">
                <a:solidFill>
                  <a:srgbClr val="00B0F0"/>
                </a:solidFill>
                <a:latin typeface="SohoGothicW04-Regular" pitchFamily="34" charset="0"/>
              </a:rPr>
              <a:t>r</a:t>
            </a:r>
            <a:r>
              <a:rPr lang="es-ES" sz="3200" dirty="0" smtClean="0">
                <a:solidFill>
                  <a:srgbClr val="00B0F0"/>
                </a:solidFill>
                <a:latin typeface="SohoGothicW04-Regular" pitchFamily="34" charset="0"/>
              </a:rPr>
              <a:t>evistas </a:t>
            </a:r>
            <a:r>
              <a:rPr lang="es-ES" sz="3200" dirty="0">
                <a:solidFill>
                  <a:srgbClr val="00B0F0"/>
                </a:solidFill>
                <a:latin typeface="SohoGothicW04-Regular" pitchFamily="34" charset="0"/>
              </a:rPr>
              <a:t>v</a:t>
            </a:r>
            <a:r>
              <a:rPr lang="es-ES" sz="3200" dirty="0" smtClean="0">
                <a:solidFill>
                  <a:srgbClr val="00B0F0"/>
                </a:solidFill>
                <a:latin typeface="SohoGothicW04-Regular" pitchFamily="34" charset="0"/>
              </a:rPr>
              <a:t>ehiculares 2015 y anteriores así como descuentos  en multas y revistas 2016-2018</a:t>
            </a:r>
          </a:p>
        </p:txBody>
      </p:sp>
      <p:pic>
        <p:nvPicPr>
          <p:cNvPr id="11266" name="Picture 2" descr="La imagen puede contener: 2 personas, primer pla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43" y="1570003"/>
            <a:ext cx="5208513" cy="346691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24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11560" y="1916832"/>
            <a:ext cx="5040560" cy="440120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SohoGothicW04-Regular" pitchFamily="34" charset="0"/>
              </a:rPr>
              <a:t>Se aprobó enviar iniciativa con proyecto de decreto para </a:t>
            </a:r>
            <a:r>
              <a:rPr lang="es-ES" sz="4000" b="1" dirty="0" smtClean="0">
                <a:latin typeface="SohoGothicW04-Regular" pitchFamily="34" charset="0"/>
              </a:rPr>
              <a:t>ELIMINAR HORARIO DE VERANO EN                                               B.C.S.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22" y="1628800"/>
            <a:ext cx="2762610" cy="4896544"/>
          </a:xfrm>
          <a:prstGeom prst="rect">
            <a:avLst/>
          </a:prstGeom>
          <a:noFill/>
          <a:ln w="28575">
            <a:solidFill>
              <a:srgbClr val="9B42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05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6300609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B0F0"/>
                </a:solidFill>
              </a:rPr>
              <a:t>Ejido</a:t>
            </a:r>
            <a:r>
              <a:rPr lang="pt-BR" sz="3200" b="1" dirty="0" smtClean="0">
                <a:solidFill>
                  <a:srgbClr val="00B0F0"/>
                </a:solidFill>
              </a:rPr>
              <a:t> </a:t>
            </a:r>
            <a:r>
              <a:rPr lang="pt-BR" sz="3200" b="1" dirty="0" err="1" smtClean="0">
                <a:solidFill>
                  <a:srgbClr val="00B0F0"/>
                </a:solidFill>
              </a:rPr>
              <a:t>Chametla</a:t>
            </a:r>
            <a:r>
              <a:rPr lang="pt-BR" sz="3200" b="1" dirty="0" smtClean="0">
                <a:solidFill>
                  <a:srgbClr val="00B0F0"/>
                </a:solidFill>
              </a:rPr>
              <a:t> 04/OCT./2018</a:t>
            </a:r>
          </a:p>
        </p:txBody>
      </p:sp>
      <p:pic>
        <p:nvPicPr>
          <p:cNvPr id="5122" name="Picture 2" descr="C:\Users\HCONGRESOBCS\Desktop\DIP PERLA FLORES\PRESENTACIÓN\FOTOS\CHAMETLA (04OCT)\IMG-20190312-WA00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3"/>
          <a:stretch/>
        </p:blipFill>
        <p:spPr bwMode="auto">
          <a:xfrm>
            <a:off x="971600" y="1700808"/>
            <a:ext cx="7704856" cy="4555733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43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84784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6021288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B0F0"/>
                </a:solidFill>
              </a:rPr>
              <a:t>Ampliación</a:t>
            </a:r>
            <a:r>
              <a:rPr lang="pt-BR" sz="3200" b="1" dirty="0" smtClean="0">
                <a:solidFill>
                  <a:srgbClr val="00B0F0"/>
                </a:solidFill>
              </a:rPr>
              <a:t> El </a:t>
            </a:r>
            <a:r>
              <a:rPr lang="pt-BR" sz="3200" b="1" dirty="0" err="1" smtClean="0">
                <a:solidFill>
                  <a:srgbClr val="00B0F0"/>
                </a:solidFill>
              </a:rPr>
              <a:t>Centenario</a:t>
            </a:r>
            <a:r>
              <a:rPr lang="pt-BR" sz="3200" b="1" dirty="0" smtClean="0">
                <a:solidFill>
                  <a:srgbClr val="00B0F0"/>
                </a:solidFill>
              </a:rPr>
              <a:t> 08/</a:t>
            </a:r>
            <a:r>
              <a:rPr lang="pt-BR" sz="3200" b="1" dirty="0" err="1" smtClean="0">
                <a:solidFill>
                  <a:srgbClr val="00B0F0"/>
                </a:solidFill>
              </a:rPr>
              <a:t>Oct</a:t>
            </a:r>
            <a:r>
              <a:rPr lang="pt-BR" sz="3200" b="1" dirty="0" smtClean="0">
                <a:solidFill>
                  <a:srgbClr val="00B0F0"/>
                </a:solidFill>
              </a:rPr>
              <a:t>./2018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683568" y="1844824"/>
            <a:ext cx="8181528" cy="4029913"/>
            <a:chOff x="683568" y="2266418"/>
            <a:chExt cx="8181528" cy="4029913"/>
          </a:xfrm>
        </p:grpSpPr>
        <p:pic>
          <p:nvPicPr>
            <p:cNvPr id="29698" name="Picture 2" descr="C:\Users\HCONGRESOBCS\Desktop\DIP PERLA FLORES\PRESENTACIÓN\FOTOS\CENTENARIO AMPLIACION\IMG-20190312-WA000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266419"/>
              <a:ext cx="5373216" cy="402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9" name="Picture 3" descr="C:\Users\HCONGRESOBCS\Desktop\DIP PERLA FLORES\PRESENTACIÓN\FOTOS\CENTENARIO AMPLIACION\IMG-20190312-WA000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5"/>
            <a:stretch/>
          </p:blipFill>
          <p:spPr bwMode="auto">
            <a:xfrm>
              <a:off x="4419600" y="2266418"/>
              <a:ext cx="4445496" cy="4029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6436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681644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</a:t>
            </a:r>
            <a:r>
              <a:rPr lang="pt-BR" sz="3200" b="1" dirty="0" err="1" smtClean="0">
                <a:solidFill>
                  <a:srgbClr val="CC0000"/>
                </a:solidFill>
              </a:rPr>
              <a:t>Chametla</a:t>
            </a:r>
            <a:r>
              <a:rPr lang="pt-BR" sz="3200" b="1" dirty="0" smtClean="0">
                <a:solidFill>
                  <a:srgbClr val="CC0000"/>
                </a:solidFill>
              </a:rPr>
              <a:t> 12/OCT./2018</a:t>
            </a:r>
          </a:p>
        </p:txBody>
      </p:sp>
      <p:pic>
        <p:nvPicPr>
          <p:cNvPr id="1028" name="Picture 4" descr="C:\Users\HCONGRESOBCS\Desktop\DIP PERLA FLORES\PRESENTACIÓN\FOTOS\CHAMETLA 2DA REUNION\IMG-20190325-WA0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 bwMode="auto">
          <a:xfrm>
            <a:off x="665816" y="4119393"/>
            <a:ext cx="2976416" cy="20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CONGRESOBCS\Desktop\DIP PERLA FLORES\PRESENTACIÓN\FOTOS\CHAMETLA 2DA REUNION\IMG-20190325-WA0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4" y="2348880"/>
            <a:ext cx="3133516" cy="23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CONGRESOBCS\Desktop\DIP PERLA FLORES\PRESENTACIÓN\FOTOS\CHAMETLA 2DA REUNION\IMG-20190325-WA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14" y="2348880"/>
            <a:ext cx="5086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50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51120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088" y="1881230"/>
            <a:ext cx="6966172" cy="4644114"/>
          </a:xfrm>
          <a:prstGeom prst="rect">
            <a:avLst/>
          </a:prstGeom>
          <a:noFill/>
          <a:ln w="28575">
            <a:solidFill>
              <a:srgbClr val="9B42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HCONGRESOBCS\Desktop\DIP PERLA FLORES\PRESENTACIÓN\FOTOS\PARLAMENTO JUVENIL\FB_IMG_15531031171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3168"/>
          <a:stretch/>
        </p:blipFill>
        <p:spPr bwMode="auto">
          <a:xfrm>
            <a:off x="683568" y="1890862"/>
            <a:ext cx="2566393" cy="222219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CONGRESOBCS\Desktop\DIP PERLA FLORES\PRESENTACIÓN\FOTOS\PARLAMENTO JUVENIL\IMG_20181114_1753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4" b="14284"/>
          <a:stretch/>
        </p:blipFill>
        <p:spPr bwMode="auto">
          <a:xfrm>
            <a:off x="683568" y="4113058"/>
            <a:ext cx="2566393" cy="241228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4321" y="836712"/>
            <a:ext cx="914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</a:rPr>
              <a:t>XI Parlamento</a:t>
            </a:r>
          </a:p>
          <a:p>
            <a:pPr algn="ctr"/>
            <a:r>
              <a:rPr lang="es-MX" sz="3200" b="1" dirty="0" smtClean="0">
                <a:solidFill>
                  <a:srgbClr val="FF0000"/>
                </a:solidFill>
              </a:rPr>
              <a:t>de la Juventud Sudcaliforniana</a:t>
            </a:r>
            <a:r>
              <a:rPr lang="es-MX" sz="28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763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8478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grpSp>
        <p:nvGrpSpPr>
          <p:cNvPr id="15" name="14 Grupo"/>
          <p:cNvGrpSpPr/>
          <p:nvPr/>
        </p:nvGrpSpPr>
        <p:grpSpPr>
          <a:xfrm>
            <a:off x="777799" y="1788378"/>
            <a:ext cx="8075915" cy="4952990"/>
            <a:chOff x="777799" y="1716370"/>
            <a:chExt cx="8075915" cy="4952990"/>
          </a:xfrm>
        </p:grpSpPr>
        <p:pic>
          <p:nvPicPr>
            <p:cNvPr id="3075" name="Picture 3" descr="C:\Users\HCONGRESOBCS\Desktop\DIP PERLA FLORES\PRESENTACIÓN\FOTOS\PARATICIPACION MESAS DE TRABAJO\Screenshot_20190318-124222_Facebook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94" b="29799"/>
            <a:stretch/>
          </p:blipFill>
          <p:spPr bwMode="auto">
            <a:xfrm>
              <a:off x="777799" y="1716371"/>
              <a:ext cx="4548884" cy="295232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HCONGRESOBCS\Desktop\DIP PERLA FLORES\PRESENTACIÓN\FOTOS\PARATICIPACION MESAS DE TRABAJO\Screenshot_20190318-124049_Facebook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63" b="29911"/>
            <a:stretch/>
          </p:blipFill>
          <p:spPr bwMode="auto">
            <a:xfrm>
              <a:off x="784926" y="4666828"/>
              <a:ext cx="3075430" cy="200253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HCONGRESOBCS\Desktop\DIP PERLA FLORES\PRESENTACIÓN\FOTOS\PARATICIPACION MESAS DE TRABAJO\Screenshot_20190318-124235_Facebook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63" b="29911"/>
            <a:stretch/>
          </p:blipFill>
          <p:spPr bwMode="auto">
            <a:xfrm>
              <a:off x="3812598" y="4666828"/>
              <a:ext cx="3039655" cy="197923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:\Users\HCONGRESOBCS\Desktop\DIP PERLA FLORES\PRESENTACIÓN\FOTOS\PARATICIPACION MESAS DE TRABAJO\FB_IMG_1553102956006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06"/>
            <a:stretch/>
          </p:blipFill>
          <p:spPr bwMode="auto">
            <a:xfrm>
              <a:off x="5326683" y="1716370"/>
              <a:ext cx="3527031" cy="295045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C:\Users\HCONGRESOBCS\Desktop\DIP PERLA FLORES\PRESENTACIÓN\FOTOS\PARATICIPACION MESAS DE TRABAJO\FB_IMG_155310297960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663" y="4668699"/>
              <a:ext cx="2966051" cy="197736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3 CuadroTexto"/>
          <p:cNvSpPr txBox="1"/>
          <p:nvPr/>
        </p:nvSpPr>
        <p:spPr>
          <a:xfrm>
            <a:off x="27596" y="765383"/>
            <a:ext cx="9144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Foros, Gestiones </a:t>
            </a:r>
          </a:p>
          <a:p>
            <a:pPr algn="ctr"/>
            <a:r>
              <a:rPr lang="es-MX" sz="2800" dirty="0" smtClean="0"/>
              <a:t>Reuniones, entre otras actividades.</a:t>
            </a:r>
          </a:p>
        </p:txBody>
      </p:sp>
    </p:spTree>
    <p:extLst>
      <p:ext uri="{BB962C8B-B14F-4D97-AF65-F5344CB8AC3E}">
        <p14:creationId xmlns:p14="http://schemas.microsoft.com/office/powerpoint/2010/main" val="3709434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pic>
        <p:nvPicPr>
          <p:cNvPr id="4098" name="Picture 2" descr="C:\Users\HCONGRESOBCS\Desktop\DIP PERLA FLORES\PRESENTACIÓN\FOTOS\PROCIEGOS\IMG-20190301-WA03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6" y="1844824"/>
            <a:ext cx="3152789" cy="2364592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81" y="1809190"/>
            <a:ext cx="3432175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67" y="1813878"/>
            <a:ext cx="1811337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HCONGRESOBCS\Desktop\DIP PERLA FLORES\PRESENTACIÓN\FOTOS\GESTION EN OFICINA\FB_IMG_15531025053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90" y="4209416"/>
            <a:ext cx="2878666" cy="2159000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HCONGRESOBCS\Desktop\DIP PERLA FLORES\PRESENTACIÓN\FOTOS\GESTION EN OFICINA\FB_IMG_155310296685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6560"/>
          <a:stretch/>
        </p:blipFill>
        <p:spPr bwMode="auto">
          <a:xfrm>
            <a:off x="664495" y="4213902"/>
            <a:ext cx="2007981" cy="218275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 bwMode="auto">
          <a:xfrm>
            <a:off x="2699792" y="4209416"/>
            <a:ext cx="3099383" cy="2187242"/>
          </a:xfrm>
          <a:prstGeom prst="rect">
            <a:avLst/>
          </a:prstGeom>
          <a:noFill/>
          <a:ln w="28575">
            <a:solidFill>
              <a:srgbClr val="9B42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582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851920" y="1916832"/>
            <a:ext cx="4824537" cy="452431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latin typeface="SohoGothicW04-Regular" pitchFamily="34" charset="0"/>
              </a:rPr>
              <a:t>Se propuso la creación de la </a:t>
            </a:r>
            <a:r>
              <a:rPr lang="es-MX" sz="4800" b="1" dirty="0" smtClean="0">
                <a:latin typeface="SohoGothicW04-Regular" pitchFamily="34" charset="0"/>
              </a:rPr>
              <a:t>Unidad De Estimación De Impacto Presupuestal.</a:t>
            </a:r>
          </a:p>
        </p:txBody>
      </p:sp>
      <p:pic>
        <p:nvPicPr>
          <p:cNvPr id="11266" name="Picture 2" descr="C:\Users\HCONGRESOBCS\Desktop\DIP PERLA FLORES\PRESENTACIÓN\FOTOS\TRIBUNA\IMG_55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r="31160"/>
          <a:stretch/>
        </p:blipFill>
        <p:spPr bwMode="auto">
          <a:xfrm>
            <a:off x="1187624" y="1916832"/>
            <a:ext cx="2761514" cy="4519752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61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511206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Festivales Día de Reyes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" y="1308393"/>
            <a:ext cx="9158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Col. Arcos </a:t>
            </a:r>
            <a:r>
              <a:rPr lang="pt-BR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pt-B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endParaRPr lang="pt-BR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C:\Users\HCONGRESOBCS\Desktop\DIP PERLA FLORES\PRESENTACIÓN\FOTOS\ARCOS DEL SOL\FB_IMG_15525359455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40" y="1818747"/>
            <a:ext cx="3101508" cy="2326131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CONGRESOBCS\Desktop\DIP PERLA FLORES\PRESENTACIÓN\FOTOS\ARCOS DEL SOL\FB_IMG_15525360245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5" y="3501007"/>
            <a:ext cx="2315808" cy="309634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a imagen puede contener: 14 personas, personas sonriendo, multitud y exteri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1"/>
          <a:stretch/>
        </p:blipFill>
        <p:spPr bwMode="auto">
          <a:xfrm>
            <a:off x="2802741" y="4129827"/>
            <a:ext cx="6203015" cy="246752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imagen puede contener: 5 personas, personas sonriendo, personas de pi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41" y="1831613"/>
            <a:ext cx="3091599" cy="231870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imagen puede contener: 4 personas, personas sonriendo, personas sentadas, niños y exterio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1"/>
          <a:stretch/>
        </p:blipFill>
        <p:spPr bwMode="auto">
          <a:xfrm>
            <a:off x="538829" y="1831613"/>
            <a:ext cx="2432093" cy="229821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91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51120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1358478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err="1" smtClean="0">
                <a:solidFill>
                  <a:srgbClr val="CC0000"/>
                </a:solidFill>
              </a:rPr>
              <a:t>Las</a:t>
            </a:r>
            <a:r>
              <a:rPr lang="pt-BR" sz="3600" b="1" dirty="0" smtClean="0">
                <a:solidFill>
                  <a:srgbClr val="CC0000"/>
                </a:solidFill>
              </a:rPr>
              <a:t> </a:t>
            </a:r>
            <a:r>
              <a:rPr lang="es-MX" sz="3600" b="1" dirty="0" smtClean="0">
                <a:solidFill>
                  <a:srgbClr val="CC0000"/>
                </a:solidFill>
              </a:rPr>
              <a:t>Golondrinas</a:t>
            </a:r>
            <a:endParaRPr lang="es-MX" sz="3600" b="1" dirty="0">
              <a:solidFill>
                <a:srgbClr val="CC0000"/>
              </a:solidFill>
            </a:endParaRPr>
          </a:p>
        </p:txBody>
      </p:sp>
      <p:pic>
        <p:nvPicPr>
          <p:cNvPr id="14" name="Picture 2" descr="C:\Users\HCONGRESOBCS\Downloads\FB_IMG_1552629254629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7" b="-1"/>
          <a:stretch/>
        </p:blipFill>
        <p:spPr bwMode="auto">
          <a:xfrm>
            <a:off x="594361" y="2286210"/>
            <a:ext cx="8370127" cy="4095118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Festival Día de Reyes</a:t>
            </a:r>
          </a:p>
        </p:txBody>
      </p:sp>
    </p:spTree>
    <p:extLst>
      <p:ext uri="{BB962C8B-B14F-4D97-AF65-F5344CB8AC3E}">
        <p14:creationId xmlns:p14="http://schemas.microsoft.com/office/powerpoint/2010/main" val="2576209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55679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5552" y="1246837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C0000"/>
                </a:solidFill>
              </a:rPr>
              <a:t>El </a:t>
            </a:r>
            <a:r>
              <a:rPr lang="pt-BR" sz="3600" b="1" dirty="0" err="1" smtClean="0">
                <a:solidFill>
                  <a:srgbClr val="CC0000"/>
                </a:solidFill>
              </a:rPr>
              <a:t>Corral</a:t>
            </a:r>
            <a:r>
              <a:rPr lang="pt-BR" sz="3600" b="1" dirty="0" smtClean="0">
                <a:solidFill>
                  <a:srgbClr val="CC0000"/>
                </a:solidFill>
              </a:rPr>
              <a:t> de </a:t>
            </a:r>
            <a:r>
              <a:rPr lang="pt-BR" sz="3600" b="1" dirty="0" err="1" smtClean="0">
                <a:solidFill>
                  <a:srgbClr val="CC0000"/>
                </a:solidFill>
              </a:rPr>
              <a:t>Piedra</a:t>
            </a:r>
            <a:endParaRPr lang="es-MX" sz="3600" b="1" dirty="0">
              <a:solidFill>
                <a:srgbClr val="CC0000"/>
              </a:solidFill>
            </a:endParaRPr>
          </a:p>
        </p:txBody>
      </p:sp>
      <p:pic>
        <p:nvPicPr>
          <p:cNvPr id="3074" name="Picture 2" descr="C:\Users\HCONGRESOBCS\Desktop\DIP PERLA FLORES\PRESENTACIÓN\FOTOS\CORRAL DE PIEDRA (REYES)\FB_IMG_15530224369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8"/>
          <a:stretch/>
        </p:blipFill>
        <p:spPr bwMode="auto">
          <a:xfrm>
            <a:off x="653727" y="2348881"/>
            <a:ext cx="8118089" cy="3816424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51120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1124744"/>
            <a:ext cx="9158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CC0000"/>
                </a:solidFill>
              </a:rPr>
              <a:t>Santa María de </a:t>
            </a:r>
            <a:r>
              <a:rPr lang="es-MX" sz="4000" b="1" dirty="0" err="1" smtClean="0">
                <a:solidFill>
                  <a:srgbClr val="CC0000"/>
                </a:solidFill>
              </a:rPr>
              <a:t>Toris</a:t>
            </a:r>
            <a:endParaRPr lang="es-MX" sz="4000" b="1" dirty="0">
              <a:solidFill>
                <a:srgbClr val="CC0000"/>
              </a:solidFill>
            </a:endParaRPr>
          </a:p>
        </p:txBody>
      </p:sp>
      <p:pic>
        <p:nvPicPr>
          <p:cNvPr id="12" name="Picture 2" descr="C:\Users\HCONGRESOBCS\Desktop\DIP PERLA FLORES\PRESENTACIÓN\FOTOS\GOLODRINA (REYES)\FB_IMG_15529327946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7"/>
          <a:stretch/>
        </p:blipFill>
        <p:spPr bwMode="auto">
          <a:xfrm>
            <a:off x="680737" y="1988840"/>
            <a:ext cx="8227327" cy="4398481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8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8478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923672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La Soledad</a:t>
            </a:r>
            <a:endParaRPr lang="es-MX" sz="3600" b="1" dirty="0">
              <a:solidFill>
                <a:srgbClr val="CC0000"/>
              </a:solidFill>
            </a:endParaRPr>
          </a:p>
        </p:txBody>
      </p:sp>
      <p:pic>
        <p:nvPicPr>
          <p:cNvPr id="4098" name="Picture 2" descr="C:\Users\HCONGRESOBCS\Desktop\DIP PERLA FLORES\PRESENTACIÓN\FOTOS\LA SOLEDAD (REYES)\FB_IMG_15530224515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5"/>
          <a:stretch/>
        </p:blipFill>
        <p:spPr bwMode="auto">
          <a:xfrm>
            <a:off x="665816" y="1815554"/>
            <a:ext cx="8282908" cy="4608512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93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7164" y="1246837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Las </a:t>
            </a:r>
            <a:r>
              <a:rPr lang="es-MX" sz="3600" b="1" dirty="0" err="1" smtClean="0">
                <a:solidFill>
                  <a:srgbClr val="CC0000"/>
                </a:solidFill>
              </a:rPr>
              <a:t>Tinajitas</a:t>
            </a:r>
            <a:endParaRPr lang="es-MX" sz="3600" b="1" dirty="0">
              <a:solidFill>
                <a:srgbClr val="CC0000"/>
              </a:solidFill>
            </a:endParaRPr>
          </a:p>
        </p:txBody>
      </p:sp>
      <p:pic>
        <p:nvPicPr>
          <p:cNvPr id="7170" name="Picture 2" descr="C:\Users\HCONGRESOBCS\Desktop\DIP PERLA FLORES\PRESENTACIÓN\FOTOS\TINAJITAS\FB_IMG_15526292456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2"/>
          <a:stretch/>
        </p:blipFill>
        <p:spPr bwMode="auto">
          <a:xfrm>
            <a:off x="672943" y="2060848"/>
            <a:ext cx="8268333" cy="421609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39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855973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Santa Rita</a:t>
            </a:r>
            <a:endParaRPr lang="es-MX" sz="3600" b="1" dirty="0">
              <a:solidFill>
                <a:srgbClr val="CC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11560" y="1988840"/>
            <a:ext cx="8352928" cy="4464495"/>
            <a:chOff x="672942" y="2117390"/>
            <a:chExt cx="7804309" cy="4047913"/>
          </a:xfrm>
        </p:grpSpPr>
        <p:pic>
          <p:nvPicPr>
            <p:cNvPr id="2050" name="Picture 2" descr="C:\Users\HCONGRESOBCS\Desktop\DIP PERLA FLORES\PRESENTACIÓN\FOTOS\SANTA RITA (REYES)\FB_IMG_155294324385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3" y="2117390"/>
              <a:ext cx="2708920" cy="203169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HCONGRESOBCS\Desktop\DIP PERLA FLORES\PRESENTACIÓN\FOTOS\SANTA RITA (REYES)\FB_IMG_155294325481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2" y="4135244"/>
              <a:ext cx="2706745" cy="2030059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HCONGRESOBCS\Desktop\DIP PERLA FLORES\PRESENTACIÓN\FOTOS\SANTA RITA (REYES)\FB_IMG_155294277979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875" y="2117390"/>
              <a:ext cx="2694293" cy="202072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HCONGRESOBCS\Desktop\DIP PERLA FLORES\PRESENTACIÓN\FOTOS\SANTA RITA (REYES)\FB_IMG_155294326890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3" r="12540"/>
            <a:stretch/>
          </p:blipFill>
          <p:spPr bwMode="auto">
            <a:xfrm>
              <a:off x="5864582" y="2119021"/>
              <a:ext cx="2612669" cy="4039623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HCONGRESOBCS\Desktop\DIP PERLA FLORES\PRESENTACIÓN\FOTOS\ZONA RURAL SANTA RITA (REYES)\FB_IMG_1552628960260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19"/>
            <a:stretch/>
          </p:blipFill>
          <p:spPr bwMode="auto">
            <a:xfrm>
              <a:off x="3347864" y="4130283"/>
              <a:ext cx="2484895" cy="2028361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4010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6777" y="1039124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Puerto Chale</a:t>
            </a:r>
            <a:endParaRPr lang="es-MX" sz="3600" b="1" dirty="0">
              <a:solidFill>
                <a:srgbClr val="CC0000"/>
              </a:solidFill>
            </a:endParaRPr>
          </a:p>
        </p:txBody>
      </p:sp>
      <p:pic>
        <p:nvPicPr>
          <p:cNvPr id="3074" name="Picture 2" descr="C:\Users\HCONGRESOBCS\Desktop\DIP PERLA FLORES\PRESENTACIÓN\FOTOS\PUERTO CHALE(REYES)\FB_IMG_15529376339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8" y="2068840"/>
            <a:ext cx="2389611" cy="1792208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CONGRESOBCS\Desktop\DIP PERLA FLORES\PRESENTACIÓN\FOTOS\PUERTO CHALE(REYES)\FB_IMG_15529376494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20" y="2075686"/>
            <a:ext cx="5836867" cy="4377650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CONGRESOBCS\Desktop\DIP PERLA FLORES\PRESENTACIÓN\FOTOS\PUERTO CHALE(REYES)\FB_IMG_15529376424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4"/>
          <a:stretch/>
        </p:blipFill>
        <p:spPr bwMode="auto">
          <a:xfrm flipH="1">
            <a:off x="652307" y="3861048"/>
            <a:ext cx="2389611" cy="2592288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50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6777" y="1039124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Las Pocitas</a:t>
            </a:r>
            <a:endParaRPr lang="es-MX" sz="3600" b="1" dirty="0">
              <a:solidFill>
                <a:srgbClr val="CC0000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576490" y="1806920"/>
            <a:ext cx="8387999" cy="4934448"/>
            <a:chOff x="576490" y="1685455"/>
            <a:chExt cx="8387999" cy="4934448"/>
          </a:xfrm>
        </p:grpSpPr>
        <p:pic>
          <p:nvPicPr>
            <p:cNvPr id="10242" name="Picture 2" descr="La imagen puede contener: 9 personas, personas sonriendo, personas sentada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45" b="23246"/>
            <a:stretch/>
          </p:blipFill>
          <p:spPr bwMode="auto">
            <a:xfrm>
              <a:off x="576490" y="1685455"/>
              <a:ext cx="3432920" cy="258200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La imagen puede contener: 1 persona, multitud y exteri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01"/>
            <a:stretch/>
          </p:blipFill>
          <p:spPr bwMode="auto">
            <a:xfrm>
              <a:off x="4025199" y="1685455"/>
              <a:ext cx="4939290" cy="2596771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La imagen puede contener: una o varias personas, cancha de básquet y exteri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2" b="10031"/>
            <a:stretch/>
          </p:blipFill>
          <p:spPr bwMode="auto">
            <a:xfrm>
              <a:off x="576490" y="4288676"/>
              <a:ext cx="8387998" cy="233122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165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7164" y="923672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Ejido </a:t>
            </a:r>
            <a:r>
              <a:rPr lang="es-MX" sz="3600" b="1" dirty="0" err="1" smtClean="0">
                <a:solidFill>
                  <a:srgbClr val="CC0000"/>
                </a:solidFill>
              </a:rPr>
              <a:t>Chametla</a:t>
            </a:r>
            <a:endParaRPr lang="es-MX" sz="3600" b="1" dirty="0">
              <a:solidFill>
                <a:srgbClr val="CC0000"/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611559" y="1801665"/>
            <a:ext cx="8477312" cy="4939703"/>
            <a:chOff x="611559" y="1686226"/>
            <a:chExt cx="8477312" cy="4939703"/>
          </a:xfrm>
        </p:grpSpPr>
        <p:pic>
          <p:nvPicPr>
            <p:cNvPr id="4098" name="Picture 2" descr="La imagen puede contener: 2 personas, multitud, cielo y exteri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5"/>
            <a:stretch/>
          </p:blipFill>
          <p:spPr bwMode="auto">
            <a:xfrm>
              <a:off x="1945121" y="1700808"/>
              <a:ext cx="7143750" cy="4925121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C:\Users\HCONGRESOBCS\Desktop\DIP PERLA FLORES\PRESENTACIÓN\FOTOS\CHAMETLA (REYES)\FB_IMG_155262936604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686227"/>
              <a:ext cx="3240360" cy="243027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La imagen puede contener: 4 personas, niños y exteri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t="17910" r="60592" b="32626"/>
            <a:stretch/>
          </p:blipFill>
          <p:spPr bwMode="auto">
            <a:xfrm>
              <a:off x="611559" y="4110155"/>
              <a:ext cx="1333561" cy="251577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La imagen puede contener: 4 personas, personas sonriendo, personas de pie y exterior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" t="35943" r="1299" b="6277"/>
            <a:stretch/>
          </p:blipFill>
          <p:spPr bwMode="auto">
            <a:xfrm>
              <a:off x="3851920" y="1686226"/>
              <a:ext cx="5236951" cy="240277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8675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/>
              <a:t>XV LEGISLATURA</a:t>
            </a:r>
            <a:endParaRPr lang="es-MX" sz="1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48945" y="1772816"/>
            <a:ext cx="4151047" cy="440120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s-ES" sz="40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s-ES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Propusimos </a:t>
            </a:r>
            <a:r>
              <a:rPr lang="es-ES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</a:t>
            </a:r>
            <a:r>
              <a:rPr lang="es-ES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desaparición del</a:t>
            </a:r>
          </a:p>
          <a:p>
            <a:pPr algn="ctr"/>
            <a:r>
              <a:rPr lang="es-ES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Fuero Constitucional</a:t>
            </a:r>
          </a:p>
          <a:p>
            <a:pPr algn="ctr"/>
            <a:endParaRPr lang="es-ES" sz="40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28" y="1831443"/>
            <a:ext cx="4691360" cy="426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780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169749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C0000"/>
                </a:solidFill>
              </a:rPr>
              <a:t>Ejido El Centenario</a:t>
            </a:r>
            <a:endParaRPr lang="es-MX" sz="3600" b="1" dirty="0">
              <a:solidFill>
                <a:srgbClr val="CC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39552" y="1844824"/>
            <a:ext cx="8504196" cy="4459270"/>
            <a:chOff x="685866" y="2072612"/>
            <a:chExt cx="8360180" cy="4399425"/>
          </a:xfrm>
        </p:grpSpPr>
        <p:pic>
          <p:nvPicPr>
            <p:cNvPr id="4098" name="Picture 2" descr="C:\Users\HCONGRESOBCS\Desktop\DIP PERLA FLORES\PRESENTACIÓN\FOTOS\CENTENARIO(REYES)\FB_IMG_155293756937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66" y="2072612"/>
              <a:ext cx="5805349" cy="4399425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HCONGRESOBCS\Desktop\DIP PERLA FLORES\PRESENTACIÓN\FOTOS\CENTENARIO(REYES)\FB_IMG_155293759719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99"/>
            <a:stretch/>
          </p:blipFill>
          <p:spPr bwMode="auto">
            <a:xfrm>
              <a:off x="6500766" y="3404079"/>
              <a:ext cx="2545280" cy="3067958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HCONGRESOBCS\Desktop\DIP PERLA FLORES\PRESENTACIÓN\FOTOS\CENTENARIO(REYES)\FB_IMG_155293760050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766" y="2072612"/>
              <a:ext cx="2545280" cy="1908959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614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Trabajo de Campo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-4597" y="1971937"/>
            <a:ext cx="9158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Col. Arcos </a:t>
            </a:r>
            <a:r>
              <a:rPr lang="pt-BR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pt-B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endParaRPr lang="pt-BR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1" name="Picture 9" descr="C:\Users\HCONGRESOBCS\Desktop\DIP PERLA FLORES\PRESENTACIÓN\FOTOS\ARCOS DEL SOL\FB_IMG_15529414105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3160132"/>
            <a:ext cx="4389107" cy="3291830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HCONGRESOBCS\Desktop\DIP PERLA FLORES\PRESENTACIÓN\FOTOS\ARCOS DEL SOL\FB_IMG_15529414239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60132"/>
            <a:ext cx="4389107" cy="3291830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39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321" y="910461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Visita a Rancherías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3"/>
          <a:stretch/>
        </p:blipFill>
        <p:spPr bwMode="auto">
          <a:xfrm>
            <a:off x="532005" y="1700808"/>
            <a:ext cx="3204102" cy="3311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La imagen puede contener: una o varias personas, personas de pie, niños y exteri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/>
          <a:stretch/>
        </p:blipFill>
        <p:spPr bwMode="auto">
          <a:xfrm>
            <a:off x="6481430" y="1700808"/>
            <a:ext cx="2495644" cy="265122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a imagen puede contener: 2 personas, personas de pie y exteri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3" y="4365104"/>
            <a:ext cx="3235898" cy="242018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a imagen puede contener: 2 personas, rayas y exteri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/>
          <a:stretch/>
        </p:blipFill>
        <p:spPr bwMode="auto">
          <a:xfrm>
            <a:off x="3563888" y="1700808"/>
            <a:ext cx="2917542" cy="33883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La imagen puede contener: 3 personas, personas sonriendo, personas de pie, sombrero y exteri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69" y="4084986"/>
            <a:ext cx="3600400" cy="27003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La imagen puede contener: 2 personas, personas sonriendo, personas de pie e interi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69" y="4931842"/>
            <a:ext cx="2471259" cy="185344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56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pic>
        <p:nvPicPr>
          <p:cNvPr id="26626" name="Picture 2" descr="C:\Users\HCONGRESOBCS\Desktop\DIP PERLA FLORES\PRESENTACIÓN\FOTOS\RANCHERÍAS\FB_IMG_1552933275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65" y="1916831"/>
            <a:ext cx="3420967" cy="25657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HCONGRESOBCS\Desktop\DIP PERLA FLORES\PRESENTACIÓN\FOTOS\RANCHERÍAS\FB_IMG_15529332824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3" y="1916831"/>
            <a:ext cx="4190631" cy="314297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HCONGRESOBCS\Desktop\DIP PERLA FLORES\PRESENTACIÓN\FOTOS\RANCHERÍAS\FB_IMG_15529332877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7" y="4941168"/>
            <a:ext cx="2270609" cy="149885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HCONGRESOBCS\Desktop\DIP PERLA FLORES\PRESENTACIÓN\FOTOS\RANCHERÍAS\FB_IMG_15529333037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65" y="3869428"/>
            <a:ext cx="3420967" cy="255622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HCONGRESOBCS\Desktop\DIP PERLA FLORES\PRESENTACIÓN\FOTOS\RANCHERÍAS\FB_IMG_1552933275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47" y="4941168"/>
            <a:ext cx="1942717" cy="148448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146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pic>
        <p:nvPicPr>
          <p:cNvPr id="12292" name="Picture 4" descr="C:\Users\HCONGRESOBCS\Desktop\DIP PERLA FLORES\PRESENTACIÓN\FOTOS\GESTION EN OFICINA\FB_IMG_15531027782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7872" y="1600835"/>
            <a:ext cx="3910744" cy="29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-6" y="5373216"/>
            <a:ext cx="9144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Inspección de caminos acompañada del </a:t>
            </a:r>
          </a:p>
          <a:p>
            <a:pPr algn="ctr"/>
            <a:r>
              <a:rPr lang="es-MX" sz="3200" dirty="0" smtClean="0"/>
              <a:t>Secretario de SEPUIM</a:t>
            </a:r>
          </a:p>
          <a:p>
            <a:pPr algn="ctr"/>
            <a:r>
              <a:rPr lang="es-MX" sz="3200" dirty="0" smtClean="0"/>
              <a:t>Lic. Genaro Ruiz Hernández.</a:t>
            </a:r>
          </a:p>
        </p:txBody>
      </p:sp>
      <p:pic>
        <p:nvPicPr>
          <p:cNvPr id="16" name="Picture 3" descr="C:\Users\HCONGRESOBCS\Desktop\DIP PERLA FLORES\PRESENTACIÓN\FOTOS\gestion genaro\FB_IMG_15531026472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0"/>
          <a:stretch/>
        </p:blipFill>
        <p:spPr bwMode="auto">
          <a:xfrm>
            <a:off x="1981914" y="1598130"/>
            <a:ext cx="6694542" cy="377508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HCONGRESOBCS\Desktop\DIP PERLA FLORES\PRESENTACIÓN\FOTOS\gestion genaro\FB_IMG_15531026574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3"/>
          <a:stretch/>
        </p:blipFill>
        <p:spPr bwMode="auto">
          <a:xfrm>
            <a:off x="2411760" y="836712"/>
            <a:ext cx="3064077" cy="1671971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08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321" y="764704"/>
            <a:ext cx="9144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Reunión en </a:t>
            </a:r>
            <a:r>
              <a:rPr lang="es-MX" sz="2800" b="1" dirty="0" err="1" smtClean="0"/>
              <a:t>Sta.fe</a:t>
            </a:r>
            <a:endParaRPr lang="es-MX" sz="2800" b="1" dirty="0" smtClean="0"/>
          </a:p>
          <a:p>
            <a:pPr algn="ctr"/>
            <a:r>
              <a:rPr lang="es-MX" sz="2800" b="1" dirty="0" smtClean="0"/>
              <a:t>(Delegación de los Dolores)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44016" y="1412776"/>
            <a:ext cx="1619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971600" y="1712218"/>
            <a:ext cx="7920880" cy="5101158"/>
            <a:chOff x="971600" y="1640210"/>
            <a:chExt cx="7920880" cy="5101158"/>
          </a:xfrm>
        </p:grpSpPr>
        <p:pic>
          <p:nvPicPr>
            <p:cNvPr id="3075" name="Picture 3" descr="C:\Users\HCONGRESOBCS\Desktop\DIP PERLA FLORES\PRESENTACIÓN\FOTOS\SANTA FE ZONA RURAL\FB_IMG_155337145523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664591"/>
              <a:ext cx="4102370" cy="307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HCONGRESOBCS\Desktop\DIP PERLA FLORES\PRESENTACIÓN\FOTOS\SANTA FE ZONA RURAL\FB_IMG_155337144802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20" y="1640210"/>
              <a:ext cx="4101075" cy="3075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HCONGRESOBCS\Desktop\DIP PERLA FLORES\PRESENTACIÓN\FOTOS\STA FE RURAL\FB_IMG_155259952890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970" y="1640210"/>
              <a:ext cx="3818510" cy="5091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862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1277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6506" y="980728"/>
            <a:ext cx="91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</a:rPr>
              <a:t>Reunión en </a:t>
            </a:r>
            <a:r>
              <a:rPr lang="es-MX" sz="3200" b="1" dirty="0">
                <a:solidFill>
                  <a:srgbClr val="FF0000"/>
                </a:solidFill>
              </a:rPr>
              <a:t>S</a:t>
            </a:r>
            <a:r>
              <a:rPr lang="es-MX" sz="3200" b="1" dirty="0" smtClean="0">
                <a:solidFill>
                  <a:srgbClr val="FF0000"/>
                </a:solidFill>
              </a:rPr>
              <a:t>an Hilario</a:t>
            </a:r>
          </a:p>
        </p:txBody>
      </p:sp>
      <p:pic>
        <p:nvPicPr>
          <p:cNvPr id="4099" name="Picture 3" descr="C:\Users\HCONGRESOBCS\Desktop\DIP PERLA FLORES\PRESENTACIÓN\FOTOS\SAN HILARIO\FB_IMG_15524581247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284984"/>
            <a:ext cx="4393104" cy="3294828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CONGRESOBCS\Desktop\DIP PERLA FLORES\PRESENTACIÓN\FOTOS\SAN HILARIO\FB_IMG_155245812089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9"/>
          <a:stretch/>
        </p:blipFill>
        <p:spPr bwMode="auto">
          <a:xfrm>
            <a:off x="4404065" y="1844824"/>
            <a:ext cx="4417024" cy="2768834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CONGRESOBCS\Desktop\DIP PERLA FLORES\PRESENTACIÓN\FOTOS\SAN HILARIO\IMG-20190120-WA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5" y="1844424"/>
            <a:ext cx="3553520" cy="473802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2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5" y="1854943"/>
            <a:ext cx="2380157" cy="179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Users\HCONGRESOBCS\Desktop\DIP PERLA FLORES\PRESENTACIÓN\FOTOS\FESTIVAL DE LA BALLENA\IMG-20190126-WA00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/>
          <a:stretch/>
        </p:blipFill>
        <p:spPr bwMode="auto">
          <a:xfrm>
            <a:off x="848834" y="3650820"/>
            <a:ext cx="3192260" cy="3015369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46" y="1854943"/>
            <a:ext cx="5965587" cy="483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-6" y="764704"/>
            <a:ext cx="914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1er Festival de la </a:t>
            </a:r>
          </a:p>
          <a:p>
            <a:pPr algn="ctr"/>
            <a:r>
              <a:rPr lang="es-MX" sz="3200" b="1" dirty="0" smtClean="0"/>
              <a:t>Ballena Gris en Puerto Chale</a:t>
            </a:r>
            <a:r>
              <a:rPr lang="es-MX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856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681644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El </a:t>
            </a:r>
            <a:r>
              <a:rPr lang="pt-BR" sz="3200" b="1" dirty="0" err="1" smtClean="0">
                <a:solidFill>
                  <a:srgbClr val="CC0000"/>
                </a:solidFill>
              </a:rPr>
              <a:t>Centenario</a:t>
            </a:r>
            <a:endParaRPr lang="pt-BR" sz="3200" b="1" dirty="0" smtClean="0">
              <a:solidFill>
                <a:srgbClr val="CC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6"/>
          <a:stretch/>
        </p:blipFill>
        <p:spPr bwMode="auto">
          <a:xfrm>
            <a:off x="539552" y="2409419"/>
            <a:ext cx="8380267" cy="40724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048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90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07504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090390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</a:t>
            </a:r>
            <a:r>
              <a:rPr lang="pt-BR" sz="3200" b="1" dirty="0" err="1" smtClean="0">
                <a:solidFill>
                  <a:srgbClr val="CC0000"/>
                </a:solidFill>
              </a:rPr>
              <a:t>Chametla</a:t>
            </a:r>
            <a:endParaRPr lang="pt-BR" sz="3200" b="1" dirty="0" smtClean="0">
              <a:solidFill>
                <a:srgbClr val="CC0000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572843" y="1763411"/>
            <a:ext cx="8391645" cy="4866620"/>
            <a:chOff x="572843" y="1763411"/>
            <a:chExt cx="8391645" cy="486662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43" y="1773201"/>
              <a:ext cx="7869295" cy="4856830"/>
            </a:xfrm>
            <a:prstGeom prst="rect">
              <a:avLst/>
            </a:prstGeom>
            <a:noFill/>
            <a:ln w="28575">
              <a:solidFill>
                <a:srgbClr val="9B42D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 descr="C:\Users\HCONGRESOBCS\Desktop\DIP PERLA FLORES\PRESENTACIÓN\FOTOS\CHAMETLA\IMG-20190319-WA001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1" t="2025" r="69154"/>
            <a:stretch/>
          </p:blipFill>
          <p:spPr bwMode="auto">
            <a:xfrm flipH="1">
              <a:off x="7506861" y="1763411"/>
              <a:ext cx="1457627" cy="485683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835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39551" y="1772816"/>
            <a:ext cx="5328593" cy="440120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SohoGothicW04-Regular" pitchFamily="34" charset="0"/>
              </a:rPr>
              <a:t>Propusimos se Cree la Ley que Regula la Utilización de Colores, Símbolos, Publicidad y Propaganda Gubernamental para el Estado de B.C.S.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7"/>
          <a:stretch/>
        </p:blipFill>
        <p:spPr bwMode="auto">
          <a:xfrm>
            <a:off x="5879901" y="1700808"/>
            <a:ext cx="2796555" cy="45243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760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0" y="21090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829071" y="1930043"/>
            <a:ext cx="7991401" cy="4667309"/>
            <a:chOff x="742979" y="1858035"/>
            <a:chExt cx="7991401" cy="4667309"/>
          </a:xfrm>
        </p:grpSpPr>
        <p:pic>
          <p:nvPicPr>
            <p:cNvPr id="13314" name="Picture 2" descr="C:\Users\HCONGRESOBCS\Desktop\DIP PERLA FLORES\PRESENTACIÓN\FOTOS\APOYANDO MUJERES\FB_IMG_155310258036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301" y="1858035"/>
              <a:ext cx="6223079" cy="4667309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5" name="Picture 3" descr="C:\Users\HCONGRESOBCS\Desktop\DIP PERLA FLORES\PRESENTACIÓN\FOTOS\APOYANDO MUJERES\FB_IMG_155310255537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80" y="1858035"/>
              <a:ext cx="2190631" cy="1642973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:\Users\HCONGRESOBCS\Desktop\DIP PERLA FLORES\PRESENTACIÓN\FOTOS\APOYANDO MUJERES\FB_IMG_155310256586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78" r="10555" b="17779"/>
            <a:stretch/>
          </p:blipFill>
          <p:spPr bwMode="auto">
            <a:xfrm>
              <a:off x="742979" y="3501008"/>
              <a:ext cx="2190631" cy="3024336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11 CuadroTexto"/>
          <p:cNvSpPr txBox="1"/>
          <p:nvPr/>
        </p:nvSpPr>
        <p:spPr>
          <a:xfrm>
            <a:off x="14321" y="836712"/>
            <a:ext cx="914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Fomentamos autoempleo</a:t>
            </a:r>
          </a:p>
          <a:p>
            <a:pPr algn="ctr"/>
            <a:r>
              <a:rPr lang="es-MX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través de diversos talleres.</a:t>
            </a:r>
          </a:p>
        </p:txBody>
      </p:sp>
    </p:spTree>
    <p:extLst>
      <p:ext uri="{BB962C8B-B14F-4D97-AF65-F5344CB8AC3E}">
        <p14:creationId xmlns:p14="http://schemas.microsoft.com/office/powerpoint/2010/main" val="3657982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84784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681644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Col. </a:t>
            </a:r>
            <a:r>
              <a:rPr lang="pt-BR" sz="3200" b="1" dirty="0" err="1" smtClean="0">
                <a:solidFill>
                  <a:srgbClr val="CC0000"/>
                </a:solidFill>
              </a:rPr>
              <a:t>Esperanza</a:t>
            </a:r>
            <a:r>
              <a:rPr lang="pt-BR" sz="3200" b="1" dirty="0" smtClean="0">
                <a:solidFill>
                  <a:srgbClr val="CC0000"/>
                </a:solidFill>
              </a:rPr>
              <a:t> III </a:t>
            </a:r>
            <a:endParaRPr lang="pt-BR" sz="3200" b="1" dirty="0">
              <a:solidFill>
                <a:srgbClr val="CC0000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782960" y="2420888"/>
            <a:ext cx="8037512" cy="4032448"/>
            <a:chOff x="782960" y="2420888"/>
            <a:chExt cx="8037512" cy="4032448"/>
          </a:xfrm>
        </p:grpSpPr>
        <p:pic>
          <p:nvPicPr>
            <p:cNvPr id="4101" name="Picture 5" descr="C:\Users\HCONGRESOBCS\Desktop\DIP PERLA FLORES\PRESENTACIÓN\FOTOS\ESPERANZA 3\FB_IMG_155253538872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60" y="2420888"/>
              <a:ext cx="3356992" cy="1998222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HCONGRESOBCS\Desktop\DIP PERLA FLORES\PRESENTACIÓN\FOTOS\ESPERANZA 3\FB_IMG_155253540952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420888"/>
              <a:ext cx="4896544" cy="4032448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HCONGRESOBCS\Desktop\DIP PERLA FLORES\PRESENTACIÓN\FOTOS\ESPERANZA 3\FB_IMG_155253539955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60" y="4419110"/>
              <a:ext cx="3140968" cy="2034226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2663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681644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Col. El </a:t>
            </a:r>
            <a:r>
              <a:rPr lang="pt-BR" sz="3200" b="1" dirty="0" err="1" smtClean="0">
                <a:solidFill>
                  <a:srgbClr val="CC0000"/>
                </a:solidFill>
              </a:rPr>
              <a:t>Manglito</a:t>
            </a:r>
            <a:r>
              <a:rPr lang="pt-BR" sz="3200" b="1" dirty="0" smtClean="0">
                <a:solidFill>
                  <a:srgbClr val="CC0000"/>
                </a:solidFill>
              </a:rPr>
              <a:t> </a:t>
            </a:r>
            <a:endParaRPr lang="pt-BR" sz="3200" b="1" dirty="0">
              <a:solidFill>
                <a:srgbClr val="CC0000"/>
              </a:solidFill>
            </a:endParaRPr>
          </a:p>
        </p:txBody>
      </p:sp>
      <p:pic>
        <p:nvPicPr>
          <p:cNvPr id="5123" name="Picture 3" descr="C:\Users\HCONGRESOBCS\Desktop\DIP PERLA FLORES\PRESENTACIÓN\FOTOS\EL MANGLITO\FB_IMG_15524578897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" y="2288648"/>
            <a:ext cx="5778392" cy="4176249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CONGRESOBCS\Desktop\DIP PERLA FLORES\PRESENTACIÓN\FOTOS\EL MANGLITO\FB_IMG_15524578870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88648"/>
            <a:ext cx="3132187" cy="4176249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83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7164" y="1146810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Conquista Agraria </a:t>
            </a:r>
            <a:endParaRPr lang="pt-BR" sz="3200" b="1" dirty="0">
              <a:solidFill>
                <a:srgbClr val="CC0000"/>
              </a:solidFill>
            </a:endParaRPr>
          </a:p>
        </p:txBody>
      </p:sp>
      <p:pic>
        <p:nvPicPr>
          <p:cNvPr id="6147" name="Picture 3" descr="C:\Users\HCONGRESOBCS\Desktop\DIP PERLA FLORES\PRESENTACIÓN\FOTOS\EJIDO CONQUISTA AGRARIA\FB_IMG_15524576610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1"/>
          <a:stretch/>
        </p:blipFill>
        <p:spPr bwMode="auto">
          <a:xfrm>
            <a:off x="848834" y="1988840"/>
            <a:ext cx="7867246" cy="466540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17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28942" y="1171436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Reforma 1 </a:t>
            </a:r>
            <a:endParaRPr lang="pt-BR" sz="3200" b="1" dirty="0">
              <a:solidFill>
                <a:srgbClr val="CC0000"/>
              </a:solidFill>
            </a:endParaRPr>
          </a:p>
        </p:txBody>
      </p:sp>
      <p:pic>
        <p:nvPicPr>
          <p:cNvPr id="24579" name="Picture 3" descr="C:\Users\HCONGRESOBCS\Desktop\DIP PERLA FLORES\PRESENTACIÓN\FOTOS\REFORMA 1\FB_IMG_15529312852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/>
          <a:stretch/>
        </p:blipFill>
        <p:spPr bwMode="auto">
          <a:xfrm>
            <a:off x="1043608" y="1729299"/>
            <a:ext cx="7241645" cy="503062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37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426667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San Juan de </a:t>
            </a:r>
            <a:r>
              <a:rPr lang="pt-BR" sz="3200" b="1" dirty="0" err="1" smtClean="0">
                <a:solidFill>
                  <a:srgbClr val="CC0000"/>
                </a:solidFill>
              </a:rPr>
              <a:t>la</a:t>
            </a:r>
            <a:r>
              <a:rPr lang="pt-BR" sz="3200" b="1" dirty="0" smtClean="0">
                <a:solidFill>
                  <a:srgbClr val="CC0000"/>
                </a:solidFill>
              </a:rPr>
              <a:t> Costa </a:t>
            </a:r>
            <a:endParaRPr lang="pt-BR" sz="3200" b="1" dirty="0">
              <a:solidFill>
                <a:srgbClr val="CC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65816" y="2080383"/>
            <a:ext cx="8187663" cy="4248472"/>
            <a:chOff x="848833" y="2266419"/>
            <a:chExt cx="7861318" cy="4042901"/>
          </a:xfrm>
        </p:grpSpPr>
        <p:pic>
          <p:nvPicPr>
            <p:cNvPr id="7171" name="Picture 3" descr="C:\Users\HCONGRESOBCS\Desktop\DIP PERLA FLORES\PRESENTACIÓN\FOTOS\SAN JUAN DE LA COSTA\FB_IMG_155245757161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93"/>
            <a:stretch/>
          </p:blipFill>
          <p:spPr bwMode="auto">
            <a:xfrm flipH="1">
              <a:off x="848833" y="2274206"/>
              <a:ext cx="2475272" cy="4035113"/>
            </a:xfrm>
            <a:prstGeom prst="rect">
              <a:avLst/>
            </a:prstGeom>
            <a:noFill/>
            <a:ln w="38100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HCONGRESOBCS\Desktop\DIP PERLA FLORES\PRESENTACIÓN\FOTOS\SAN JUAN DE LA COSTA\FB_IMG_155245760244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616" y="2266419"/>
              <a:ext cx="5390535" cy="4042901"/>
            </a:xfrm>
            <a:prstGeom prst="rect">
              <a:avLst/>
            </a:prstGeom>
            <a:noFill/>
            <a:ln w="38100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915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1196752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</a:t>
            </a:r>
            <a:r>
              <a:rPr lang="pt-BR" sz="3200" b="1" dirty="0" err="1" smtClean="0">
                <a:solidFill>
                  <a:srgbClr val="CC0000"/>
                </a:solidFill>
              </a:rPr>
              <a:t>Bonfil</a:t>
            </a:r>
            <a:endParaRPr lang="pt-BR" sz="3200" b="1" dirty="0">
              <a:solidFill>
                <a:srgbClr val="CC0000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755576" y="1844824"/>
            <a:ext cx="8064896" cy="4505513"/>
            <a:chOff x="1085530" y="2266419"/>
            <a:chExt cx="7446910" cy="4083918"/>
          </a:xfrm>
        </p:grpSpPr>
        <p:pic>
          <p:nvPicPr>
            <p:cNvPr id="8196" name="Picture 4" descr="C:\Users\HCONGRESOBCS\Desktop\DIP PERLA FLORES\PRESENTACIÓN\FOTOS\EJIDO BONFIL\FB_IMG_155253731162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72224" y="2266419"/>
              <a:ext cx="3060216" cy="4083918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:\Users\HCONGRESOBCS\Desktop\DIP PERLA FLORES\PRESENTACIÓN\FOTOS\EJIDO BONFIL\FB_IMG_155245725794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530" y="2266420"/>
              <a:ext cx="5628770" cy="408345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3690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1196752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C0000"/>
                </a:solidFill>
              </a:rPr>
              <a:t>San Evaristo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647791" y="2060848"/>
            <a:ext cx="8244688" cy="4176464"/>
            <a:chOff x="647791" y="2273986"/>
            <a:chExt cx="8244688" cy="4176464"/>
          </a:xfrm>
        </p:grpSpPr>
        <p:pic>
          <p:nvPicPr>
            <p:cNvPr id="10242" name="Picture 2" descr="C:\Users\HCONGRESOBCS\Desktop\DIP PERLA FLORES\PRESENTACIÓN\FOTOS\SAN EVARISTO\FB_IMG_155253505666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758" y="2273986"/>
              <a:ext cx="5103721" cy="4176464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HCONGRESOBCS\Desktop\DIP PERLA FLORES\PRESENTACIÓN\FOTOS\SAN EVARISTO\FB_IMG_155253504134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91" y="2273986"/>
              <a:ext cx="3212976" cy="2409732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HCONGRESOBCS\Desktop\DIP PERLA FLORES\PRESENTACIÓN\FOTOS\SAN EVARISTO\FB_IMG_155253501179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91" y="4362218"/>
              <a:ext cx="3212976" cy="2088232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286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6995" y="1570003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Col. </a:t>
            </a:r>
            <a:r>
              <a:rPr lang="pt-BR" sz="3200" b="1" dirty="0" err="1" smtClean="0">
                <a:solidFill>
                  <a:srgbClr val="CC0000"/>
                </a:solidFill>
              </a:rPr>
              <a:t>Esperanza</a:t>
            </a:r>
            <a:r>
              <a:rPr lang="pt-BR" sz="3200" b="1" dirty="0" smtClean="0">
                <a:solidFill>
                  <a:srgbClr val="CC0000"/>
                </a:solidFill>
              </a:rPr>
              <a:t> I y II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755576" y="2348880"/>
            <a:ext cx="8082898" cy="3960440"/>
            <a:chOff x="1619672" y="2636912"/>
            <a:chExt cx="7218802" cy="3672408"/>
          </a:xfrm>
        </p:grpSpPr>
        <p:pic>
          <p:nvPicPr>
            <p:cNvPr id="10" name="Picture 2" descr="C:\Users\HCONGRESOBCS\Desktop\DIP PERLA FLORES\PRESENTACIÓN\FOTOS\COL ESPERANZA 1 Y 2\FB_IMG_15525383609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636912"/>
              <a:ext cx="4464496" cy="367240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CONGRESOBCS\Desktop\DIP PERLA FLORES\PRESENTACIÓN\FOTOS\COL ESPERANZA 1 Y 2\FB_IMG_155253837280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2754306" cy="367240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9219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6093296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</a:rPr>
              <a:t>Col. </a:t>
            </a:r>
            <a:r>
              <a:rPr lang="pt-BR" sz="3200" b="1" dirty="0" err="1" smtClean="0">
                <a:solidFill>
                  <a:srgbClr val="00B0F0"/>
                </a:solidFill>
              </a:rPr>
              <a:t>Solidaridad</a:t>
            </a:r>
            <a:endParaRPr lang="pt-BR" sz="3200" b="1" dirty="0" smtClean="0">
              <a:solidFill>
                <a:srgbClr val="00B0F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3"/>
          <a:stretch/>
        </p:blipFill>
        <p:spPr bwMode="auto">
          <a:xfrm>
            <a:off x="827584" y="1844824"/>
            <a:ext cx="7640054" cy="4034336"/>
          </a:xfrm>
          <a:prstGeom prst="rect">
            <a:avLst/>
          </a:prstGeom>
          <a:noFill/>
          <a:ln w="28575">
            <a:solidFill>
              <a:srgbClr val="9B42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167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pic>
        <p:nvPicPr>
          <p:cNvPr id="15365" name="Picture 5" descr="C:\Users\HCONGRESOBCS\Desktop\DIP PERLA FLORES\PRESENTACIÓN\FOTOS\TRIBUNA\IMG_55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9"/>
          <a:stretch>
            <a:fillRect/>
          </a:stretch>
        </p:blipFill>
        <p:spPr bwMode="auto">
          <a:xfrm>
            <a:off x="1612499" y="1772816"/>
            <a:ext cx="5919002" cy="3440405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5157192"/>
            <a:ext cx="8640960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SohoGothicW04-Regular" pitchFamily="34" charset="0"/>
              </a:rPr>
              <a:t>Para abonar a la formalidad y transparencia, propusimos reforma a ley reglamentaria de este H. Congreso para que se notifique al menos 24 horas antes de las sesiones con documentación anexa de los puntos a tratar en sesión.</a:t>
            </a:r>
          </a:p>
        </p:txBody>
      </p:sp>
    </p:spTree>
    <p:extLst>
      <p:ext uri="{BB962C8B-B14F-4D97-AF65-F5344CB8AC3E}">
        <p14:creationId xmlns:p14="http://schemas.microsoft.com/office/powerpoint/2010/main" val="1842593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6084585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</a:rPr>
              <a:t>Equipo de </a:t>
            </a:r>
            <a:r>
              <a:rPr lang="pt-BR" sz="3200" b="1" dirty="0" err="1" smtClean="0">
                <a:solidFill>
                  <a:srgbClr val="00B0F0"/>
                </a:solidFill>
              </a:rPr>
              <a:t>Futbol</a:t>
            </a:r>
            <a:r>
              <a:rPr lang="pt-BR" sz="3200" b="1" dirty="0" smtClean="0">
                <a:solidFill>
                  <a:srgbClr val="00B0F0"/>
                </a:solidFill>
              </a:rPr>
              <a:t> Liga </a:t>
            </a:r>
            <a:r>
              <a:rPr lang="pt-BR" sz="3200" b="1" dirty="0">
                <a:solidFill>
                  <a:srgbClr val="00B0F0"/>
                </a:solidFill>
              </a:rPr>
              <a:t>Infantil </a:t>
            </a:r>
            <a:r>
              <a:rPr lang="pt-BR" sz="3200" b="1" dirty="0" err="1">
                <a:solidFill>
                  <a:srgbClr val="00B0F0"/>
                </a:solidFill>
              </a:rPr>
              <a:t>Chametla</a:t>
            </a:r>
            <a:endParaRPr lang="pt-BR" sz="3200" b="1" dirty="0" smtClean="0">
              <a:solidFill>
                <a:srgbClr val="00B0F0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1259632" y="1700808"/>
            <a:ext cx="6858000" cy="4248471"/>
            <a:chOff x="1163924" y="2276873"/>
            <a:chExt cx="6858000" cy="4248471"/>
          </a:xfrm>
        </p:grpSpPr>
        <p:pic>
          <p:nvPicPr>
            <p:cNvPr id="8194" name="Picture 2" descr="C:\Users\HCONGRESOBCS\Desktop\DIP PERLA FLORES\PRESENTACIÓN\FOTOS\EQUIPO FUTBOL CHAMETLA\FB_IMG_155301742556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924" y="2276873"/>
              <a:ext cx="6858000" cy="1695450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HCONGRESOBCS\Desktop\DIP PERLA FLORES\PRESENTACIÓN\FOTOS\EQUIPO FUTBOL CHAMETLA\FB_IMG_1553017413716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56" b="17479"/>
            <a:stretch/>
          </p:blipFill>
          <p:spPr bwMode="auto">
            <a:xfrm>
              <a:off x="1172544" y="3933057"/>
              <a:ext cx="3636404" cy="2592287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Users\HCONGRESOBCS\Desktop\DIP PERLA FLORES\PRESENTACIÓN\FOTOS\EQUIPO FUTBOL CHAMETLA\FB_IMG_155301741920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9" b="17977"/>
            <a:stretch/>
          </p:blipFill>
          <p:spPr bwMode="auto">
            <a:xfrm>
              <a:off x="4808948" y="3933057"/>
              <a:ext cx="3212976" cy="2592287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3967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6021288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</a:rPr>
              <a:t>Col. Villas </a:t>
            </a:r>
            <a:r>
              <a:rPr lang="pt-BR" sz="3200" b="1" dirty="0" err="1" smtClean="0">
                <a:solidFill>
                  <a:srgbClr val="00B0F0"/>
                </a:solidFill>
              </a:rPr>
              <a:t>del</a:t>
            </a:r>
            <a:r>
              <a:rPr lang="pt-BR" sz="3200" b="1" dirty="0" smtClean="0">
                <a:solidFill>
                  <a:srgbClr val="00B0F0"/>
                </a:solidFill>
              </a:rPr>
              <a:t> Encanto</a:t>
            </a:r>
          </a:p>
        </p:txBody>
      </p:sp>
      <p:pic>
        <p:nvPicPr>
          <p:cNvPr id="18434" name="Picture 2" descr="C:\Users\HCONGRESOBCS\Desktop\DIP PERLA FLORES\PRESENTACIÓN\FOTOS\COL. VILLAS DEL ENCANTO\FB_IMG_15525390605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318" y="1844825"/>
            <a:ext cx="3045586" cy="4060781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HCONGRESOBCS\Desktop\DIP PERLA FLORES\PRESENTACIÓN\FOTOS\COL. VILLAS DEL ENCANTO\FB_IMG_15525390683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4965054" cy="4060782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00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-6" y="5805264"/>
            <a:ext cx="9144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B0F0"/>
                </a:solidFill>
              </a:rPr>
              <a:t>Reunión con ganaderos de </a:t>
            </a:r>
            <a:r>
              <a:rPr lang="es-MX" sz="2800" b="1" dirty="0">
                <a:solidFill>
                  <a:srgbClr val="00B0F0"/>
                </a:solidFill>
              </a:rPr>
              <a:t>l</a:t>
            </a:r>
            <a:r>
              <a:rPr lang="es-MX" sz="2800" b="1" dirty="0" smtClean="0">
                <a:solidFill>
                  <a:srgbClr val="00B0F0"/>
                </a:solidFill>
              </a:rPr>
              <a:t>as Pocitas.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630488" y="1844824"/>
            <a:ext cx="8406008" cy="3500968"/>
            <a:chOff x="109796" y="2621744"/>
            <a:chExt cx="8907772" cy="350096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7" t="23030" r="21839" b="-295"/>
            <a:stretch/>
          </p:blipFill>
          <p:spPr bwMode="auto">
            <a:xfrm>
              <a:off x="109796" y="2621744"/>
              <a:ext cx="2672703" cy="3500968"/>
            </a:xfrm>
            <a:prstGeom prst="rect">
              <a:avLst/>
            </a:prstGeom>
            <a:noFill/>
            <a:ln w="28575">
              <a:solidFill>
                <a:srgbClr val="9B42D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" t="25229" r="1"/>
            <a:stretch/>
          </p:blipFill>
          <p:spPr bwMode="auto">
            <a:xfrm>
              <a:off x="2800704" y="2621744"/>
              <a:ext cx="6216864" cy="3500968"/>
            </a:xfrm>
            <a:prstGeom prst="rect">
              <a:avLst/>
            </a:prstGeom>
            <a:noFill/>
            <a:ln w="28575">
              <a:solidFill>
                <a:srgbClr val="9B42D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2109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12776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5880174"/>
            <a:ext cx="914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B0F0"/>
                </a:solidFill>
              </a:rPr>
              <a:t>Se gestionaron y entregaron las primeras </a:t>
            </a:r>
          </a:p>
          <a:p>
            <a:pPr algn="ctr"/>
            <a:r>
              <a:rPr lang="es-ES" sz="3600" dirty="0" smtClean="0">
                <a:solidFill>
                  <a:srgbClr val="00B0F0"/>
                </a:solidFill>
              </a:rPr>
              <a:t>32 Toneladas de cemento</a:t>
            </a:r>
            <a:endParaRPr lang="es-MX" sz="3600" dirty="0" smtClean="0">
              <a:solidFill>
                <a:srgbClr val="00B0F0"/>
              </a:solidFill>
            </a:endParaRPr>
          </a:p>
        </p:txBody>
      </p:sp>
      <p:pic>
        <p:nvPicPr>
          <p:cNvPr id="2054" name="Picture 6" descr="C:\Users\HCONGRESOBCS\Desktop\DIP PERLA FLORES\PRESENTACIÓN\FOTOS\MARIA TRINITARIA\FB_IMG_15529339030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/>
          <a:stretch/>
        </p:blipFill>
        <p:spPr bwMode="auto">
          <a:xfrm>
            <a:off x="683568" y="1628800"/>
            <a:ext cx="8223258" cy="4273800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35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51520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7585" y="1048598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Col. Los Alamos</a:t>
            </a:r>
          </a:p>
        </p:txBody>
      </p:sp>
      <p:pic>
        <p:nvPicPr>
          <p:cNvPr id="19458" name="Picture 2" descr="C:\Users\HCONGRESOBCS\Desktop\DIP PERLA FLORES\PRESENTACIÓN\FOTOS\ALAMOS\FB_IMG_15525377291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4" y="1916832"/>
            <a:ext cx="7944498" cy="4650593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53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12776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22185" y="6093296"/>
            <a:ext cx="9121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B0F0"/>
                </a:solidFill>
              </a:rPr>
              <a:t>Rehabilitación</a:t>
            </a:r>
            <a:r>
              <a:rPr lang="pt-BR" sz="3200" b="1" dirty="0" smtClean="0">
                <a:solidFill>
                  <a:srgbClr val="00B0F0"/>
                </a:solidFill>
              </a:rPr>
              <a:t> de cancha </a:t>
            </a:r>
            <a:r>
              <a:rPr lang="pt-BR" sz="3200" b="1" dirty="0" err="1" smtClean="0">
                <a:solidFill>
                  <a:srgbClr val="00B0F0"/>
                </a:solidFill>
              </a:rPr>
              <a:t>Ejido</a:t>
            </a:r>
            <a:r>
              <a:rPr lang="pt-BR" sz="3200" b="1" dirty="0" smtClean="0">
                <a:solidFill>
                  <a:srgbClr val="00B0F0"/>
                </a:solidFill>
              </a:rPr>
              <a:t> </a:t>
            </a:r>
            <a:r>
              <a:rPr lang="pt-BR" sz="3200" b="1" dirty="0" err="1" smtClean="0">
                <a:solidFill>
                  <a:srgbClr val="00B0F0"/>
                </a:solidFill>
              </a:rPr>
              <a:t>Bonfil</a:t>
            </a:r>
            <a:r>
              <a:rPr lang="pt-BR" sz="3200" b="1" dirty="0" smtClean="0">
                <a:solidFill>
                  <a:srgbClr val="00B0F0"/>
                </a:solidFill>
              </a:rPr>
              <a:t> </a:t>
            </a:r>
            <a:endParaRPr lang="pt-BR" sz="3200" b="1" dirty="0">
              <a:solidFill>
                <a:srgbClr val="00B0F0"/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755576" y="1772816"/>
            <a:ext cx="8014701" cy="4116799"/>
            <a:chOff x="805771" y="2266419"/>
            <a:chExt cx="8014701" cy="4116799"/>
          </a:xfrm>
        </p:grpSpPr>
        <p:pic>
          <p:nvPicPr>
            <p:cNvPr id="8200" name="Picture 8" descr="C:\Users\HCONGRESOBCS\Desktop\DIP PERLA FLORES\PRESENTACIÓN\FOTOS\EJIDO BONFIL\IMG-20190222-WA001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71" y="3968137"/>
              <a:ext cx="1848034" cy="2413191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C:\Users\HCONGRESOBCS\Desktop\DIP PERLA FLORES\PRESENTACIÓN\FOTOS\EJIDO BONFIL\FB_IMG_155245702828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71" y="2266419"/>
              <a:ext cx="2606225" cy="1954669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C:\Users\HCONGRESOBCS\Desktop\DIP PERLA FLORES\PRESENTACIÓN\FOTOS\EJIDO BONFIL\IMG-20190222-WA001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344" y="2276872"/>
              <a:ext cx="5475128" cy="4106346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C:\Users\HCONGRESOBCS\Desktop\DIP PERLA FLORES\PRESENTACIÓN\FOTOS\EJIDO BONFIL\IMG-20190301-WA036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902" y="2285839"/>
              <a:ext cx="2207520" cy="2943361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C:\Users\HCONGRESOBCS\Desktop\DIP PERLA FLORES\PRESENTACIÓN\FOTOS\EJIDO BONFIL\IMG-20190226-WA0025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047" y="4252547"/>
              <a:ext cx="2838374" cy="2128781"/>
            </a:xfrm>
            <a:prstGeom prst="rect">
              <a:avLst/>
            </a:prstGeom>
            <a:noFill/>
            <a:ln w="28575">
              <a:solidFill>
                <a:srgbClr val="9B42D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785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84784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200527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</a:rPr>
              <a:t>Col. </a:t>
            </a:r>
            <a:r>
              <a:rPr lang="pt-BR" sz="3200" b="1" dirty="0" smtClean="0">
                <a:solidFill>
                  <a:srgbClr val="00B0F0"/>
                </a:solidFill>
              </a:rPr>
              <a:t>Paraíso </a:t>
            </a:r>
            <a:r>
              <a:rPr lang="pt-BR" sz="3200" b="1" dirty="0" err="1" smtClean="0">
                <a:solidFill>
                  <a:srgbClr val="00B0F0"/>
                </a:solidFill>
              </a:rPr>
              <a:t>del</a:t>
            </a:r>
            <a:r>
              <a:rPr lang="pt-BR" sz="3200" b="1" dirty="0" smtClean="0">
                <a:solidFill>
                  <a:srgbClr val="00B0F0"/>
                </a:solidFill>
              </a:rPr>
              <a:t> Sol</a:t>
            </a:r>
          </a:p>
        </p:txBody>
      </p:sp>
      <p:pic>
        <p:nvPicPr>
          <p:cNvPr id="20483" name="Picture 3" descr="C:\Users\HCONGRESOBCS\Desktop\DIP PERLA FLORES\PRESENTACIÓN\FOTOS\PARAISO DEL SOL\FB_IMG_15525397830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7"/>
          <a:stretch/>
        </p:blipFill>
        <p:spPr bwMode="auto">
          <a:xfrm>
            <a:off x="665817" y="3971498"/>
            <a:ext cx="4664834" cy="2506881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HCONGRESOBCS\Desktop\DIP PERLA FLORES\PRESENTACIÓN\FOTOS\PARAISO DEL SOL\FB_IMG_15525397954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27" y="1844824"/>
            <a:ext cx="3498624" cy="4633555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HCONGRESOBCS\Desktop\DIP PERLA FLORES\PRESENTACIÓN\FOTOS\PARAISO DEL SOL\FB_IMG_155253977037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6"/>
          <a:stretch/>
        </p:blipFill>
        <p:spPr bwMode="auto">
          <a:xfrm>
            <a:off x="665816" y="1844824"/>
            <a:ext cx="4624939" cy="2229134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59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9031"/>
            <a:ext cx="936104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643109" y="5951947"/>
            <a:ext cx="7857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B0F0"/>
                </a:solidFill>
              </a:rPr>
              <a:t>Colonia</a:t>
            </a:r>
            <a:r>
              <a:rPr lang="pt-BR" sz="3200" b="1" dirty="0" smtClean="0">
                <a:solidFill>
                  <a:srgbClr val="00B0F0"/>
                </a:solidFill>
              </a:rPr>
              <a:t> </a:t>
            </a:r>
            <a:r>
              <a:rPr lang="pt-BR" sz="3200" b="1" dirty="0" smtClean="0">
                <a:solidFill>
                  <a:srgbClr val="00B0F0"/>
                </a:solidFill>
              </a:rPr>
              <a:t>Santa </a:t>
            </a:r>
            <a:r>
              <a:rPr lang="pt-BR" sz="3200" b="1" dirty="0" err="1" smtClean="0">
                <a:solidFill>
                  <a:srgbClr val="00B0F0"/>
                </a:solidFill>
              </a:rPr>
              <a:t>María</a:t>
            </a:r>
            <a:endParaRPr lang="pt-BR" sz="3200" b="1" dirty="0" smtClean="0">
              <a:solidFill>
                <a:srgbClr val="00B0F0"/>
              </a:solidFill>
            </a:endParaRPr>
          </a:p>
        </p:txBody>
      </p:sp>
      <p:pic>
        <p:nvPicPr>
          <p:cNvPr id="21506" name="Picture 2" descr="C:\Users\HCONGRESOBCS\Desktop\DIP PERLA FLORES\PRESENTACIÓN\FOTOS\SANTA MARÍA\FB_IMG_15525401049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1052"/>
            <a:ext cx="6192687" cy="4608512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800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14327" y="1277615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Ejido</a:t>
            </a:r>
            <a:r>
              <a:rPr lang="pt-BR" sz="3200" b="1" dirty="0" smtClean="0">
                <a:solidFill>
                  <a:srgbClr val="CC0000"/>
                </a:solidFill>
              </a:rPr>
              <a:t> El </a:t>
            </a:r>
            <a:r>
              <a:rPr lang="pt-BR" sz="3200" b="1" dirty="0" err="1" smtClean="0">
                <a:solidFill>
                  <a:srgbClr val="CC0000"/>
                </a:solidFill>
              </a:rPr>
              <a:t>Centenario</a:t>
            </a:r>
            <a:endParaRPr lang="pt-BR" sz="3200" b="1" dirty="0" smtClean="0">
              <a:solidFill>
                <a:srgbClr val="CC0000"/>
              </a:solidFill>
            </a:endParaRPr>
          </a:p>
        </p:txBody>
      </p:sp>
      <p:pic>
        <p:nvPicPr>
          <p:cNvPr id="1026" name="Picture 2" descr="C:\Users\HCONGRESOBCS\Desktop\DIP PERLA FLORES\PRESENTACIÓN\FOTOS\EJIDO CENTENARIO\FB_IMG_15529422584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2" y="1880309"/>
            <a:ext cx="3067184" cy="2300387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CONGRESOBCS\Desktop\DIP PERLA FLORES\PRESENTACIÓN\FOTOS\EJIDO CENTENARIO\FB_IMG_15529422661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/>
          <a:stretch/>
        </p:blipFill>
        <p:spPr bwMode="auto">
          <a:xfrm>
            <a:off x="566747" y="4157140"/>
            <a:ext cx="3069149" cy="229619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a imagen puede contener: una o varias personas, cancha de básquet, cielo, árbol y exteri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05" y="2159322"/>
            <a:ext cx="5725350" cy="429401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imagen puede contener: 5 personas, árbol y exteri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/>
          <a:stretch/>
        </p:blipFill>
        <p:spPr bwMode="auto">
          <a:xfrm>
            <a:off x="4891466" y="1880309"/>
            <a:ext cx="4183189" cy="22768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a imagen puede contener: 5 personas, personas de pie, cielo y exteri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67" y="1881025"/>
            <a:ext cx="3045933" cy="228445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97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8792" y="1505798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C0000"/>
                </a:solidFill>
              </a:rPr>
              <a:t>Col. </a:t>
            </a:r>
            <a:r>
              <a:rPr lang="pt-BR" sz="3200" b="1" dirty="0" err="1" smtClean="0">
                <a:solidFill>
                  <a:srgbClr val="CC0000"/>
                </a:solidFill>
              </a:rPr>
              <a:t>Inalambrica</a:t>
            </a:r>
            <a:endParaRPr lang="pt-BR" sz="3200" b="1" dirty="0" smtClean="0">
              <a:solidFill>
                <a:srgbClr val="CC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72943" y="2132856"/>
            <a:ext cx="8276978" cy="4389249"/>
            <a:chOff x="781457" y="2295180"/>
            <a:chExt cx="7747041" cy="3942132"/>
          </a:xfrm>
        </p:grpSpPr>
        <p:pic>
          <p:nvPicPr>
            <p:cNvPr id="22530" name="Picture 2" descr="C:\Users\HCONGRESOBCS\Desktop\DIP PERLA FLORES\PRESENTACIÓN\FOTOS\COLONIA INALAMBRICA\FB_IMG_155254068041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457" y="2295180"/>
              <a:ext cx="5256176" cy="3942132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Picture 3" descr="C:\Users\HCONGRESOBCS\Desktop\DIP PERLA FLORES\PRESENTACIÓN\FOTOS\COLONIA INALAMBRICA\FB_IMG_155254066416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295180"/>
              <a:ext cx="2948386" cy="3942132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4789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Punto de Acuerdo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260492" y="1917987"/>
            <a:ext cx="5703996" cy="449353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s-ES" dirty="0" smtClean="0">
              <a:latin typeface="SohoGothicW04-Regular" pitchFamily="34" charset="0"/>
            </a:endParaRPr>
          </a:p>
          <a:p>
            <a:pPr marL="285750" indent="-285750" algn="just"/>
            <a:r>
              <a:rPr lang="es-ES" sz="2800" dirty="0" smtClean="0">
                <a:latin typeface="SohoGothicW04-Regular" pitchFamily="34" charset="0"/>
              </a:rPr>
              <a:t>   Punto de Acuerdo que contiene Iniciativa con Proyecto de Decreto, mediante la cual se reforman los artículos 6 y 7 de la Ley Minera.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SohoGothicW04-Regular" pitchFamily="34" charset="0"/>
            </a:endParaRPr>
          </a:p>
          <a:p>
            <a:pPr algn="ctr"/>
            <a:endParaRPr lang="es-ES" sz="2000" b="1" u="sng" dirty="0" smtClean="0">
              <a:solidFill>
                <a:srgbClr val="9B42D2"/>
              </a:solidFill>
              <a:latin typeface="SohoGothicW04-Regular" pitchFamily="34" charset="0"/>
            </a:endParaRPr>
          </a:p>
          <a:p>
            <a:pPr algn="ctr"/>
            <a:r>
              <a:rPr lang="es-ES" sz="36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hoGothicW04-Regular" pitchFamily="34" charset="0"/>
              </a:rPr>
              <a:t>Nos pronunciamos en </a:t>
            </a:r>
          </a:p>
          <a:p>
            <a:pPr algn="ctr"/>
            <a:r>
              <a:rPr lang="es-ES" sz="36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hoGothicW04-Regular" pitchFamily="34" charset="0"/>
              </a:rPr>
              <a:t>CONTRA DE LA MINERÍA</a:t>
            </a:r>
          </a:p>
          <a:p>
            <a:pPr algn="ctr"/>
            <a:endParaRPr lang="es-ES" dirty="0">
              <a:latin typeface="SohoGothicW04-Regular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10934" r="48809" b="15069"/>
          <a:stretch/>
        </p:blipFill>
        <p:spPr bwMode="auto">
          <a:xfrm>
            <a:off x="755576" y="1944607"/>
            <a:ext cx="2555858" cy="452847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95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-8538" y="1391498"/>
            <a:ext cx="915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C0000"/>
                </a:solidFill>
              </a:rPr>
              <a:t>Col. Santa Fe</a:t>
            </a:r>
          </a:p>
        </p:txBody>
      </p:sp>
      <p:pic>
        <p:nvPicPr>
          <p:cNvPr id="23554" name="Picture 2" descr="C:\Users\HCONGRESOBCS\Desktop\DIP PERLA FLORES\PRESENTACIÓN\FOTOS\SANTA FE\FB_IMG_15525409887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52" y="2278927"/>
            <a:ext cx="5054528" cy="4255636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HCONGRESOBCS\Desktop\DIP PERLA FLORES\PRESENTACIÓN\FOTOS\SANTA FE\FB_IMG_1552541005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6" y="2258852"/>
            <a:ext cx="3191726" cy="4255635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13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0" y="6237312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b="1" dirty="0" smtClean="0">
                <a:solidFill>
                  <a:srgbClr val="00B0F0"/>
                </a:solidFill>
              </a:rPr>
              <a:t>Donación de uniformes al equipo de  Futbol Santa Rita.</a:t>
            </a:r>
          </a:p>
        </p:txBody>
      </p:sp>
      <p:pic>
        <p:nvPicPr>
          <p:cNvPr id="10" name="Picture 2" descr="C:\Users\HCONGRESOBCS\Desktop\DIP PERLA FLORES\PRESENTACIÓN\FOTOS\SANTA RITA (ULTIMA)\FB_IMG_15526285441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b="9111"/>
          <a:stretch/>
        </p:blipFill>
        <p:spPr bwMode="auto">
          <a:xfrm>
            <a:off x="971600" y="1707328"/>
            <a:ext cx="7555978" cy="4529984"/>
          </a:xfrm>
          <a:prstGeom prst="rect">
            <a:avLst/>
          </a:prstGeom>
          <a:noFill/>
          <a:ln w="28575">
            <a:solidFill>
              <a:srgbClr val="9B42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48" y="1052736"/>
            <a:ext cx="29749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04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44016" y="1439198"/>
            <a:ext cx="1475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5" name="4 Rectángulo"/>
          <p:cNvSpPr/>
          <p:nvPr/>
        </p:nvSpPr>
        <p:spPr>
          <a:xfrm>
            <a:off x="52754" y="1303575"/>
            <a:ext cx="9158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CC0000"/>
                </a:solidFill>
              </a:rPr>
              <a:t>Fraccionamiento</a:t>
            </a:r>
            <a:r>
              <a:rPr lang="pt-BR" sz="3200" b="1" dirty="0" smtClean="0">
                <a:solidFill>
                  <a:srgbClr val="CC0000"/>
                </a:solidFill>
              </a:rPr>
              <a:t> </a:t>
            </a:r>
            <a:r>
              <a:rPr lang="pt-BR" sz="3200" b="1" dirty="0" err="1" smtClean="0">
                <a:solidFill>
                  <a:srgbClr val="CC0000"/>
                </a:solidFill>
              </a:rPr>
              <a:t>Olivos</a:t>
            </a:r>
            <a:r>
              <a:rPr lang="pt-BR" sz="3200" b="1" dirty="0" smtClean="0">
                <a:solidFill>
                  <a:srgbClr val="CC0000"/>
                </a:solidFill>
              </a:rPr>
              <a:t> Negros</a:t>
            </a:r>
            <a:endParaRPr lang="pt-BR" sz="3200" b="1" dirty="0">
              <a:solidFill>
                <a:srgbClr val="CC0000"/>
              </a:solidFill>
            </a:endParaRPr>
          </a:p>
        </p:txBody>
      </p:sp>
      <p:pic>
        <p:nvPicPr>
          <p:cNvPr id="9220" name="Picture 4" descr="C:\Users\HCONGRESOBCS\Desktop\DIP PERLA FLORES\PRESENTACIÓN\FOTOS\OLIVOS NEGROS\IMG-20190314-WA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6358" y="1900989"/>
            <a:ext cx="6552728" cy="4739028"/>
          </a:xfrm>
          <a:prstGeom prst="rect">
            <a:avLst/>
          </a:prstGeom>
          <a:noFill/>
          <a:ln w="28575"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62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892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5496" y="1367190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4321" y="1001989"/>
            <a:ext cx="9144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Reunión con ganaderos en Santa Rita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539551" y="1617133"/>
            <a:ext cx="8456971" cy="5196243"/>
            <a:chOff x="539551" y="1555356"/>
            <a:chExt cx="8456971" cy="5196243"/>
          </a:xfrm>
        </p:grpSpPr>
        <p:pic>
          <p:nvPicPr>
            <p:cNvPr id="7176" name="Picture 8" descr="La imagen puede contener: 2 personas, personas de pie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0" r="42836" b="23119"/>
            <a:stretch/>
          </p:blipFill>
          <p:spPr bwMode="auto">
            <a:xfrm>
              <a:off x="539552" y="4022144"/>
              <a:ext cx="1659716" cy="272945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La imagen puede contener: 5 personas, exteri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68"/>
            <a:stretch/>
          </p:blipFill>
          <p:spPr bwMode="auto">
            <a:xfrm>
              <a:off x="539551" y="1555356"/>
              <a:ext cx="4392489" cy="2452061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La imagen puede contener: una o varias personas y exteri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52" r="7356"/>
            <a:stretch/>
          </p:blipFill>
          <p:spPr bwMode="auto">
            <a:xfrm>
              <a:off x="4629712" y="1570003"/>
              <a:ext cx="4366810" cy="243741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La imagen puede contener: 2 personas, árbol y exterior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07" b="5570"/>
            <a:stretch/>
          </p:blipFill>
          <p:spPr bwMode="auto">
            <a:xfrm>
              <a:off x="2145383" y="4022144"/>
              <a:ext cx="6846922" cy="272945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5578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34076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4560" y="1105580"/>
            <a:ext cx="9144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Reunión en rancho Palo Verde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00661" y="1628800"/>
            <a:ext cx="8019811" cy="5086474"/>
            <a:chOff x="728619" y="1711494"/>
            <a:chExt cx="8019811" cy="5086474"/>
          </a:xfrm>
        </p:grpSpPr>
        <p:pic>
          <p:nvPicPr>
            <p:cNvPr id="9218" name="Picture 2" descr="La imagen puede contener: una o varias persona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092" y="1711494"/>
              <a:ext cx="3994338" cy="25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La imagen puede contener: 11 persona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19" y="1722180"/>
              <a:ext cx="4037283" cy="2533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La imagen puede contener: una o varias personas, personas de pie, sombrero, árbol y exterio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903" y="4257253"/>
              <a:ext cx="3982527" cy="253055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La imagen puede contener: 2 persona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257253"/>
              <a:ext cx="3998516" cy="254071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6905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995935" y="1700808"/>
            <a:ext cx="5148065" cy="50167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SohoGothicW04-Regular" pitchFamily="34" charset="0"/>
              </a:rPr>
              <a:t>En atención a la </a:t>
            </a:r>
            <a:r>
              <a:rPr lang="es-ES" sz="3200" b="1" dirty="0" smtClean="0">
                <a:latin typeface="SohoGothicW04-Regular" pitchFamily="34" charset="0"/>
              </a:rPr>
              <a:t>SEGURIDAD DE LAS NIÑAS Y NIÑOS DE B.C.S. </a:t>
            </a:r>
            <a:r>
              <a:rPr lang="es-ES" sz="3200" dirty="0" smtClean="0">
                <a:latin typeface="SohoGothicW04-Regular" pitchFamily="34" charset="0"/>
              </a:rPr>
              <a:t>Se propuso Reforma a la Ley </a:t>
            </a:r>
            <a:r>
              <a:rPr lang="es-ES" sz="3200" dirty="0">
                <a:latin typeface="SohoGothicW04-Regular" pitchFamily="34" charset="0"/>
              </a:rPr>
              <a:t>de Prestación de Servicios para la Atención, Cuidado y Desarrollo Integral Infantil para el Estado de Baja California Sur</a:t>
            </a:r>
            <a:r>
              <a:rPr lang="es-ES" sz="3200" dirty="0" smtClean="0">
                <a:latin typeface="SohoGothicW04-Regular" pitchFamily="34" charset="0"/>
              </a:rPr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r="35078"/>
          <a:stretch/>
        </p:blipFill>
        <p:spPr bwMode="auto">
          <a:xfrm>
            <a:off x="713148" y="1916832"/>
            <a:ext cx="3282787" cy="4401205"/>
          </a:xfrm>
          <a:prstGeom prst="rect">
            <a:avLst/>
          </a:prstGeom>
          <a:noFill/>
          <a:ln w="28575">
            <a:solidFill>
              <a:srgbClr val="9B42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790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16024" y="1439198"/>
            <a:ext cx="1547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321" y="836712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95537" y="5661248"/>
            <a:ext cx="8475142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SohoGothicW04-Regular" pitchFamily="34" charset="0"/>
              </a:rPr>
              <a:t>Propusimos la </a:t>
            </a:r>
            <a:r>
              <a:rPr lang="es-ES" sz="3600" b="1" dirty="0" smtClean="0">
                <a:latin typeface="SohoGothicW04-Regular" pitchFamily="34" charset="0"/>
              </a:rPr>
              <a:t>Ley </a:t>
            </a:r>
            <a:r>
              <a:rPr lang="es-ES" sz="3600" b="1" dirty="0">
                <a:latin typeface="SohoGothicW04-Regular" pitchFamily="34" charset="0"/>
              </a:rPr>
              <a:t>de Comunicación Social </a:t>
            </a:r>
            <a:r>
              <a:rPr lang="es-ES" sz="3600" dirty="0">
                <a:latin typeface="SohoGothicW04-Regular" pitchFamily="34" charset="0"/>
              </a:rPr>
              <a:t>para el </a:t>
            </a:r>
            <a:r>
              <a:rPr lang="es-ES" sz="3600" dirty="0" smtClean="0">
                <a:latin typeface="SohoGothicW04-Regular" pitchFamily="34" charset="0"/>
              </a:rPr>
              <a:t>estado </a:t>
            </a:r>
            <a:r>
              <a:rPr lang="es-ES" sz="3600" dirty="0">
                <a:latin typeface="SohoGothicW04-Regular" pitchFamily="34" charset="0"/>
              </a:rPr>
              <a:t>de </a:t>
            </a:r>
            <a:r>
              <a:rPr lang="es-ES" sz="3600" dirty="0" smtClean="0">
                <a:latin typeface="SohoGothicW04-Regular" pitchFamily="34" charset="0"/>
              </a:rPr>
              <a:t>B.C.S.</a:t>
            </a:r>
            <a:endParaRPr lang="es-ES" sz="3600" dirty="0">
              <a:latin typeface="SohoGothicW04-Regular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87" y="1340768"/>
            <a:ext cx="4984626" cy="437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028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CONGRESOBCS\Downloads\fondo-lineas-azules-png-300x2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15843"/>
          <a:stretch/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CONGRESOBCS\Downloads\pro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28490"/>
          <a:stretch/>
        </p:blipFill>
        <p:spPr bwMode="auto">
          <a:xfrm>
            <a:off x="0" y="0"/>
            <a:ext cx="914400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CONGRESOBCS\Downloads\ondamorada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flipH="1">
            <a:off x="-6" y="-27384"/>
            <a:ext cx="13316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74286" y="836712"/>
            <a:ext cx="59731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5" name="Picture 11" descr="C:\Users\HCONGRESOBCS\Desktop\Imag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031"/>
            <a:ext cx="1194628" cy="1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9512" y="14391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XV LEGISLATURA</a:t>
            </a:r>
            <a:endParaRPr lang="es-MX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-103449" y="846584"/>
            <a:ext cx="91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Iniciativas</a:t>
            </a:r>
            <a:endParaRPr lang="es-MX" sz="3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r="15412"/>
          <a:stretch/>
        </p:blipFill>
        <p:spPr bwMode="auto">
          <a:xfrm flipH="1">
            <a:off x="4067139" y="2133437"/>
            <a:ext cx="4825341" cy="42165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702551"/>
            <a:ext cx="3672408" cy="5078313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75"/>
              </a:spcAft>
            </a:pPr>
            <a:r>
              <a:rPr lang="es-ES" sz="3600" dirty="0" smtClean="0">
                <a:latin typeface="SohoGothicW04-Regular" pitchFamily="34" charset="0"/>
              </a:rPr>
              <a:t>Iniciativa mediante la cual se expide la </a:t>
            </a:r>
            <a:r>
              <a:rPr lang="es-ES" sz="3600" b="1" dirty="0" smtClean="0">
                <a:latin typeface="SohoGothicW04-Regular" pitchFamily="34" charset="0"/>
              </a:rPr>
              <a:t>Ley de Fomento al Primer Empleo </a:t>
            </a:r>
            <a:r>
              <a:rPr lang="es-ES" sz="3600" dirty="0" smtClean="0">
                <a:latin typeface="SohoGothicW04-Regular" pitchFamily="34" charset="0"/>
              </a:rPr>
              <a:t>y a la Primera Empresa para el Estado de B.C.S.</a:t>
            </a:r>
          </a:p>
        </p:txBody>
      </p:sp>
    </p:spTree>
    <p:extLst>
      <p:ext uri="{BB962C8B-B14F-4D97-AF65-F5344CB8AC3E}">
        <p14:creationId xmlns:p14="http://schemas.microsoft.com/office/powerpoint/2010/main" val="2754793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9">
  <a:themeElements>
    <a:clrScheme name="Personalizado 10">
      <a:dk1>
        <a:sysClr val="windowText" lastClr="000000"/>
      </a:dk1>
      <a:lt1>
        <a:sysClr val="window" lastClr="FFFFFF"/>
      </a:lt1>
      <a:dk2>
        <a:srgbClr val="B13F9A"/>
      </a:dk2>
      <a:lt2>
        <a:srgbClr val="5A2C64"/>
      </a:lt2>
      <a:accent1>
        <a:srgbClr val="43214B"/>
      </a:accent1>
      <a:accent2>
        <a:srgbClr val="AC66BB"/>
      </a:accent2>
      <a:accent3>
        <a:srgbClr val="0070C0"/>
      </a:accent3>
      <a:accent4>
        <a:srgbClr val="F9B639"/>
      </a:accent4>
      <a:accent5>
        <a:srgbClr val="CF6DA4"/>
      </a:accent5>
      <a:accent6>
        <a:srgbClr val="0070C0"/>
      </a:accent6>
      <a:hlink>
        <a:srgbClr val="FFDE66"/>
      </a:hlink>
      <a:folHlink>
        <a:srgbClr val="D490C5"/>
      </a:folHlink>
    </a:clrScheme>
    <a:fontScheme name="Personalizado 1">
      <a:majorFont>
        <a:latin typeface="Soho Gothic Pro Medium"/>
        <a:ea typeface=""/>
        <a:cs typeface=""/>
      </a:majorFont>
      <a:minorFont>
        <a:latin typeface="Soho Gothic Pro"/>
        <a:ea typeface=""/>
        <a:cs typeface="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Tema19</Template>
  <TotalTime>1934</TotalTime>
  <Words>719</Words>
  <Application>Microsoft Office PowerPoint</Application>
  <PresentationFormat>Presentación en pantalla (4:3)</PresentationFormat>
  <Paragraphs>224</Paragraphs>
  <Slides>64</Slides>
  <Notes>64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Tema19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HCONGRESOBCS</dc:creator>
  <cp:lastModifiedBy>Congreso BCS Tablero</cp:lastModifiedBy>
  <cp:revision>142</cp:revision>
  <dcterms:created xsi:type="dcterms:W3CDTF">2019-03-11T20:13:30Z</dcterms:created>
  <dcterms:modified xsi:type="dcterms:W3CDTF">2019-04-10T02:20:44Z</dcterms:modified>
</cp:coreProperties>
</file>